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6" r:id="rId2"/>
    <p:sldMasterId id="2147483663" r:id="rId3"/>
  </p:sldMasterIdLst>
  <p:notesMasterIdLst>
    <p:notesMasterId r:id="rId76"/>
  </p:notesMasterIdLst>
  <p:sldIdLst>
    <p:sldId id="256" r:id="rId4"/>
    <p:sldId id="498" r:id="rId5"/>
    <p:sldId id="318" r:id="rId6"/>
    <p:sldId id="323" r:id="rId7"/>
    <p:sldId id="470" r:id="rId8"/>
    <p:sldId id="471" r:id="rId9"/>
    <p:sldId id="472" r:id="rId10"/>
    <p:sldId id="460" r:id="rId11"/>
    <p:sldId id="458" r:id="rId12"/>
    <p:sldId id="528" r:id="rId13"/>
    <p:sldId id="527" r:id="rId14"/>
    <p:sldId id="519" r:id="rId15"/>
    <p:sldId id="476" r:id="rId16"/>
    <p:sldId id="473" r:id="rId17"/>
    <p:sldId id="488" r:id="rId18"/>
    <p:sldId id="873" r:id="rId19"/>
    <p:sldId id="874" r:id="rId20"/>
    <p:sldId id="875" r:id="rId21"/>
    <p:sldId id="876" r:id="rId22"/>
    <p:sldId id="877" r:id="rId23"/>
    <p:sldId id="568" r:id="rId24"/>
    <p:sldId id="878" r:id="rId25"/>
    <p:sldId id="879" r:id="rId26"/>
    <p:sldId id="880" r:id="rId27"/>
    <p:sldId id="881" r:id="rId28"/>
    <p:sldId id="882" r:id="rId29"/>
    <p:sldId id="883" r:id="rId30"/>
    <p:sldId id="884" r:id="rId31"/>
    <p:sldId id="885" r:id="rId32"/>
    <p:sldId id="886" r:id="rId33"/>
    <p:sldId id="887" r:id="rId34"/>
    <p:sldId id="888" r:id="rId35"/>
    <p:sldId id="889" r:id="rId36"/>
    <p:sldId id="890" r:id="rId37"/>
    <p:sldId id="891" r:id="rId38"/>
    <p:sldId id="892" r:id="rId39"/>
    <p:sldId id="911" r:id="rId40"/>
    <p:sldId id="894" r:id="rId41"/>
    <p:sldId id="566" r:id="rId42"/>
    <p:sldId id="895" r:id="rId43"/>
    <p:sldId id="896" r:id="rId44"/>
    <p:sldId id="897" r:id="rId45"/>
    <p:sldId id="898" r:id="rId46"/>
    <p:sldId id="899" r:id="rId47"/>
    <p:sldId id="900" r:id="rId48"/>
    <p:sldId id="901" r:id="rId49"/>
    <p:sldId id="902" r:id="rId50"/>
    <p:sldId id="903" r:id="rId51"/>
    <p:sldId id="904" r:id="rId52"/>
    <p:sldId id="905" r:id="rId53"/>
    <p:sldId id="906" r:id="rId54"/>
    <p:sldId id="907" r:id="rId55"/>
    <p:sldId id="908" r:id="rId56"/>
    <p:sldId id="909" r:id="rId57"/>
    <p:sldId id="910" r:id="rId58"/>
    <p:sldId id="567" r:id="rId59"/>
    <p:sldId id="563" r:id="rId60"/>
    <p:sldId id="536" r:id="rId61"/>
    <p:sldId id="533" r:id="rId62"/>
    <p:sldId id="537" r:id="rId63"/>
    <p:sldId id="539" r:id="rId64"/>
    <p:sldId id="541" r:id="rId65"/>
    <p:sldId id="540" r:id="rId66"/>
    <p:sldId id="542" r:id="rId67"/>
    <p:sldId id="543" r:id="rId68"/>
    <p:sldId id="544" r:id="rId69"/>
    <p:sldId id="545" r:id="rId70"/>
    <p:sldId id="538" r:id="rId71"/>
    <p:sldId id="564" r:id="rId72"/>
    <p:sldId id="565" r:id="rId73"/>
    <p:sldId id="546" r:id="rId74"/>
    <p:sldId id="569" r:id="rId7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aBNfqHTds3AtKFboosNv4pOAy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BBD8FF"/>
    <a:srgbClr val="0092FF"/>
    <a:srgbClr val="4D1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D99DF0-3CE4-47CC-AF91-CF25A88CF8B1}">
  <a:tblStyle styleId="{A7D99DF0-3CE4-47CC-AF91-CF25A88CF8B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F359E3-FF3E-6043-B46C-A1B790C8E8C3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21BB15-E01F-E74E-9B31-AEA506620FC0}">
      <dgm:prSet phldrT="[Text]"/>
      <dgm:spPr/>
      <dgm:t>
        <a:bodyPr/>
        <a:lstStyle/>
        <a:p>
          <a:r>
            <a:rPr lang="en-US" dirty="0"/>
            <a:t>World</a:t>
          </a:r>
        </a:p>
      </dgm:t>
    </dgm:pt>
    <dgm:pt modelId="{A97A2818-4F35-9F44-B22F-C003F24B54B6}" type="parTrans" cxnId="{124E1D54-A533-B849-99AA-0B2139EA15A9}">
      <dgm:prSet/>
      <dgm:spPr/>
      <dgm:t>
        <a:bodyPr/>
        <a:lstStyle/>
        <a:p>
          <a:endParaRPr lang="en-US"/>
        </a:p>
      </dgm:t>
    </dgm:pt>
    <dgm:pt modelId="{05B0CBC8-81CD-8746-8820-D655424EBBF8}" type="sibTrans" cxnId="{124E1D54-A533-B849-99AA-0B2139EA15A9}">
      <dgm:prSet/>
      <dgm:spPr/>
      <dgm:t>
        <a:bodyPr/>
        <a:lstStyle/>
        <a:p>
          <a:endParaRPr lang="en-US"/>
        </a:p>
      </dgm:t>
    </dgm:pt>
    <dgm:pt modelId="{0035516B-E877-2645-BF13-2EB1D0560DBB}">
      <dgm:prSet phldrT="[Text]"/>
      <dgm:spPr/>
      <dgm:t>
        <a:bodyPr/>
        <a:lstStyle/>
        <a:p>
          <a:r>
            <a:rPr lang="en-US" dirty="0"/>
            <a:t>AI Pipeline</a:t>
          </a:r>
        </a:p>
      </dgm:t>
    </dgm:pt>
    <dgm:pt modelId="{5E9E387C-D48A-F34A-8F8E-AB24E3226A28}" type="parTrans" cxnId="{D6A7E62D-5DDC-D74A-BDB3-FE40213D15EB}">
      <dgm:prSet/>
      <dgm:spPr/>
      <dgm:t>
        <a:bodyPr/>
        <a:lstStyle/>
        <a:p>
          <a:endParaRPr lang="en-US"/>
        </a:p>
      </dgm:t>
    </dgm:pt>
    <dgm:pt modelId="{3615A91B-1149-A947-A4E2-031E7877290C}" type="sibTrans" cxnId="{D6A7E62D-5DDC-D74A-BDB3-FE40213D15EB}">
      <dgm:prSet/>
      <dgm:spPr/>
      <dgm:t>
        <a:bodyPr/>
        <a:lstStyle/>
        <a:p>
          <a:endParaRPr lang="en-US"/>
        </a:p>
      </dgm:t>
    </dgm:pt>
    <dgm:pt modelId="{F20B290F-6846-064F-9FC9-2A6EC5C0CBFF}">
      <dgm:prSet phldrT="[Text]"/>
      <dgm:spPr/>
      <dgm:t>
        <a:bodyPr/>
        <a:lstStyle/>
        <a:p>
          <a:r>
            <a:rPr lang="en-US" dirty="0"/>
            <a:t>Actions</a:t>
          </a:r>
        </a:p>
      </dgm:t>
    </dgm:pt>
    <dgm:pt modelId="{F1C6DC59-6849-E648-95D0-CF8A291E9175}" type="parTrans" cxnId="{976635A5-F42D-9142-B41E-101D298C5FAF}">
      <dgm:prSet/>
      <dgm:spPr/>
      <dgm:t>
        <a:bodyPr/>
        <a:lstStyle/>
        <a:p>
          <a:endParaRPr lang="en-US"/>
        </a:p>
      </dgm:t>
    </dgm:pt>
    <dgm:pt modelId="{CFAA4F41-6E38-9541-BA9E-F3173491DDEF}" type="sibTrans" cxnId="{976635A5-F42D-9142-B41E-101D298C5FAF}">
      <dgm:prSet/>
      <dgm:spPr/>
      <dgm:t>
        <a:bodyPr/>
        <a:lstStyle/>
        <a:p>
          <a:endParaRPr lang="en-US"/>
        </a:p>
      </dgm:t>
    </dgm:pt>
    <dgm:pt modelId="{C23D8622-4259-EC4D-9A7C-42989C33913F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ECD5B37-E405-C840-9083-B8D15535E7AC}" type="parTrans" cxnId="{9155C885-CFE0-CF4B-83BA-70971B43503D}">
      <dgm:prSet/>
      <dgm:spPr/>
      <dgm:t>
        <a:bodyPr/>
        <a:lstStyle/>
        <a:p>
          <a:endParaRPr lang="en-US"/>
        </a:p>
      </dgm:t>
    </dgm:pt>
    <dgm:pt modelId="{300C01A9-955F-114B-AED4-83AC6CD627BB}" type="sibTrans" cxnId="{9155C885-CFE0-CF4B-83BA-70971B43503D}">
      <dgm:prSet/>
      <dgm:spPr/>
      <dgm:t>
        <a:bodyPr/>
        <a:lstStyle/>
        <a:p>
          <a:endParaRPr lang="en-US"/>
        </a:p>
      </dgm:t>
    </dgm:pt>
    <dgm:pt modelId="{0433C81B-AB10-0648-8AEE-B5F812018337}">
      <dgm:prSet phldrT="[Text]"/>
      <dgm:spPr/>
      <dgm:t>
        <a:bodyPr/>
        <a:lstStyle/>
        <a:p>
          <a:r>
            <a:rPr lang="en-US" dirty="0"/>
            <a:t>Disparity in Outcomes</a:t>
          </a:r>
        </a:p>
      </dgm:t>
    </dgm:pt>
    <dgm:pt modelId="{C36E04B2-DBC0-F949-9822-052A6E7FF330}" type="parTrans" cxnId="{36B960A6-DF18-714F-A852-BA97B5EFE7BE}">
      <dgm:prSet/>
      <dgm:spPr/>
      <dgm:t>
        <a:bodyPr/>
        <a:lstStyle/>
        <a:p>
          <a:endParaRPr lang="en-US"/>
        </a:p>
      </dgm:t>
    </dgm:pt>
    <dgm:pt modelId="{CA72E645-F5AC-4A4A-8365-79C8282AF391}" type="sibTrans" cxnId="{36B960A6-DF18-714F-A852-BA97B5EFE7BE}">
      <dgm:prSet/>
      <dgm:spPr/>
      <dgm:t>
        <a:bodyPr/>
        <a:lstStyle/>
        <a:p>
          <a:endParaRPr lang="en-US"/>
        </a:p>
      </dgm:t>
    </dgm:pt>
    <dgm:pt modelId="{27A2E45C-AE8E-1441-A2EF-A4C6E3BD2668}" type="pres">
      <dgm:prSet presAssocID="{CAF359E3-FF3E-6043-B46C-A1B790C8E8C3}" presName="Name0" presStyleCnt="0">
        <dgm:presLayoutVars>
          <dgm:dir/>
          <dgm:resizeHandles val="exact"/>
        </dgm:presLayoutVars>
      </dgm:prSet>
      <dgm:spPr/>
    </dgm:pt>
    <dgm:pt modelId="{DB62EF61-F651-3C43-BEED-805480128E21}" type="pres">
      <dgm:prSet presAssocID="{8C21BB15-E01F-E74E-9B31-AEA506620FC0}" presName="node" presStyleLbl="node1" presStyleIdx="0" presStyleCnt="5">
        <dgm:presLayoutVars>
          <dgm:bulletEnabled val="1"/>
        </dgm:presLayoutVars>
      </dgm:prSet>
      <dgm:spPr/>
    </dgm:pt>
    <dgm:pt modelId="{640CB942-B6B0-284F-94EE-DAA36E8740EB}" type="pres">
      <dgm:prSet presAssocID="{05B0CBC8-81CD-8746-8820-D655424EBBF8}" presName="sibTrans" presStyleLbl="sibTrans2D1" presStyleIdx="0" presStyleCnt="4"/>
      <dgm:spPr/>
    </dgm:pt>
    <dgm:pt modelId="{ECE5B618-E886-A24D-8ED9-8A2AA74FEDCA}" type="pres">
      <dgm:prSet presAssocID="{05B0CBC8-81CD-8746-8820-D655424EBBF8}" presName="connectorText" presStyleLbl="sibTrans2D1" presStyleIdx="0" presStyleCnt="4"/>
      <dgm:spPr/>
    </dgm:pt>
    <dgm:pt modelId="{25DE5F47-6F09-D644-B951-7ECCCE199BBD}" type="pres">
      <dgm:prSet presAssocID="{C23D8622-4259-EC4D-9A7C-42989C33913F}" presName="node" presStyleLbl="node1" presStyleIdx="1" presStyleCnt="5">
        <dgm:presLayoutVars>
          <dgm:bulletEnabled val="1"/>
        </dgm:presLayoutVars>
      </dgm:prSet>
      <dgm:spPr/>
    </dgm:pt>
    <dgm:pt modelId="{A81B3B9C-94DD-7049-8278-CBDCBD9310BC}" type="pres">
      <dgm:prSet presAssocID="{300C01A9-955F-114B-AED4-83AC6CD627BB}" presName="sibTrans" presStyleLbl="sibTrans2D1" presStyleIdx="1" presStyleCnt="4"/>
      <dgm:spPr/>
    </dgm:pt>
    <dgm:pt modelId="{123424E5-938A-F346-AA68-C63A1A3EB868}" type="pres">
      <dgm:prSet presAssocID="{300C01A9-955F-114B-AED4-83AC6CD627BB}" presName="connectorText" presStyleLbl="sibTrans2D1" presStyleIdx="1" presStyleCnt="4"/>
      <dgm:spPr/>
    </dgm:pt>
    <dgm:pt modelId="{01EF44C5-252B-0A4C-A30C-84CCF917CBC0}" type="pres">
      <dgm:prSet presAssocID="{0035516B-E877-2645-BF13-2EB1D0560DBB}" presName="node" presStyleLbl="node1" presStyleIdx="2" presStyleCnt="5">
        <dgm:presLayoutVars>
          <dgm:bulletEnabled val="1"/>
        </dgm:presLayoutVars>
      </dgm:prSet>
      <dgm:spPr/>
    </dgm:pt>
    <dgm:pt modelId="{E1EB2EAF-2685-2145-B9F3-CD0B1D45E34B}" type="pres">
      <dgm:prSet presAssocID="{3615A91B-1149-A947-A4E2-031E7877290C}" presName="sibTrans" presStyleLbl="sibTrans2D1" presStyleIdx="2" presStyleCnt="4"/>
      <dgm:spPr/>
    </dgm:pt>
    <dgm:pt modelId="{31DC9A52-3AFA-6E40-A805-FF55329F8F2E}" type="pres">
      <dgm:prSet presAssocID="{3615A91B-1149-A947-A4E2-031E7877290C}" presName="connectorText" presStyleLbl="sibTrans2D1" presStyleIdx="2" presStyleCnt="4"/>
      <dgm:spPr/>
    </dgm:pt>
    <dgm:pt modelId="{6D4D51E8-C9B9-9A4E-8104-8412D5416B4E}" type="pres">
      <dgm:prSet presAssocID="{F20B290F-6846-064F-9FC9-2A6EC5C0CBFF}" presName="node" presStyleLbl="node1" presStyleIdx="3" presStyleCnt="5">
        <dgm:presLayoutVars>
          <dgm:bulletEnabled val="1"/>
        </dgm:presLayoutVars>
      </dgm:prSet>
      <dgm:spPr/>
    </dgm:pt>
    <dgm:pt modelId="{DDA29801-4FFE-E148-B2C2-F3ED5401E54F}" type="pres">
      <dgm:prSet presAssocID="{CFAA4F41-6E38-9541-BA9E-F3173491DDEF}" presName="sibTrans" presStyleLbl="sibTrans2D1" presStyleIdx="3" presStyleCnt="4"/>
      <dgm:spPr/>
    </dgm:pt>
    <dgm:pt modelId="{DF687784-06FF-614B-ACCA-A14AE79C6840}" type="pres">
      <dgm:prSet presAssocID="{CFAA4F41-6E38-9541-BA9E-F3173491DDEF}" presName="connectorText" presStyleLbl="sibTrans2D1" presStyleIdx="3" presStyleCnt="4"/>
      <dgm:spPr/>
    </dgm:pt>
    <dgm:pt modelId="{3D4D8B31-373B-B045-80B9-309C115BBC99}" type="pres">
      <dgm:prSet presAssocID="{0433C81B-AB10-0648-8AEE-B5F812018337}" presName="node" presStyleLbl="node1" presStyleIdx="4" presStyleCnt="5">
        <dgm:presLayoutVars>
          <dgm:bulletEnabled val="1"/>
        </dgm:presLayoutVars>
      </dgm:prSet>
      <dgm:spPr/>
    </dgm:pt>
  </dgm:ptLst>
  <dgm:cxnLst>
    <dgm:cxn modelId="{856D970B-2CD9-594B-BC50-1291C373FF8E}" type="presOf" srcId="{05B0CBC8-81CD-8746-8820-D655424EBBF8}" destId="{640CB942-B6B0-284F-94EE-DAA36E8740EB}" srcOrd="0" destOrd="0" presId="urn:microsoft.com/office/officeart/2005/8/layout/process1"/>
    <dgm:cxn modelId="{BEF97611-E2F6-474E-B192-956942919587}" type="presOf" srcId="{8C21BB15-E01F-E74E-9B31-AEA506620FC0}" destId="{DB62EF61-F651-3C43-BEED-805480128E21}" srcOrd="0" destOrd="0" presId="urn:microsoft.com/office/officeart/2005/8/layout/process1"/>
    <dgm:cxn modelId="{232ADB17-E979-6B42-9477-BFD3E36B1D33}" type="presOf" srcId="{CFAA4F41-6E38-9541-BA9E-F3173491DDEF}" destId="{DDA29801-4FFE-E148-B2C2-F3ED5401E54F}" srcOrd="0" destOrd="0" presId="urn:microsoft.com/office/officeart/2005/8/layout/process1"/>
    <dgm:cxn modelId="{D6A7E62D-5DDC-D74A-BDB3-FE40213D15EB}" srcId="{CAF359E3-FF3E-6043-B46C-A1B790C8E8C3}" destId="{0035516B-E877-2645-BF13-2EB1D0560DBB}" srcOrd="2" destOrd="0" parTransId="{5E9E387C-D48A-F34A-8F8E-AB24E3226A28}" sibTransId="{3615A91B-1149-A947-A4E2-031E7877290C}"/>
    <dgm:cxn modelId="{0C967A3F-4A83-E44F-962A-2D23A535A031}" type="presOf" srcId="{C23D8622-4259-EC4D-9A7C-42989C33913F}" destId="{25DE5F47-6F09-D644-B951-7ECCCE199BBD}" srcOrd="0" destOrd="0" presId="urn:microsoft.com/office/officeart/2005/8/layout/process1"/>
    <dgm:cxn modelId="{A54D7A43-1F7A-6B4D-814A-AA1C813D5269}" type="presOf" srcId="{0433C81B-AB10-0648-8AEE-B5F812018337}" destId="{3D4D8B31-373B-B045-80B9-309C115BBC99}" srcOrd="0" destOrd="0" presId="urn:microsoft.com/office/officeart/2005/8/layout/process1"/>
    <dgm:cxn modelId="{124E1D54-A533-B849-99AA-0B2139EA15A9}" srcId="{CAF359E3-FF3E-6043-B46C-A1B790C8E8C3}" destId="{8C21BB15-E01F-E74E-9B31-AEA506620FC0}" srcOrd="0" destOrd="0" parTransId="{A97A2818-4F35-9F44-B22F-C003F24B54B6}" sibTransId="{05B0CBC8-81CD-8746-8820-D655424EBBF8}"/>
    <dgm:cxn modelId="{25411B66-6D7D-8F4C-91FF-9B19356A51F2}" type="presOf" srcId="{300C01A9-955F-114B-AED4-83AC6CD627BB}" destId="{123424E5-938A-F346-AA68-C63A1A3EB868}" srcOrd="1" destOrd="0" presId="urn:microsoft.com/office/officeart/2005/8/layout/process1"/>
    <dgm:cxn modelId="{A9B12866-F890-6F4F-B87B-087E91AD82A8}" type="presOf" srcId="{300C01A9-955F-114B-AED4-83AC6CD627BB}" destId="{A81B3B9C-94DD-7049-8278-CBDCBD9310BC}" srcOrd="0" destOrd="0" presId="urn:microsoft.com/office/officeart/2005/8/layout/process1"/>
    <dgm:cxn modelId="{001F6E72-3266-5D4D-A549-CB063B74B7B7}" type="presOf" srcId="{CFAA4F41-6E38-9541-BA9E-F3173491DDEF}" destId="{DF687784-06FF-614B-ACCA-A14AE79C6840}" srcOrd="1" destOrd="0" presId="urn:microsoft.com/office/officeart/2005/8/layout/process1"/>
    <dgm:cxn modelId="{9155C885-CFE0-CF4B-83BA-70971B43503D}" srcId="{CAF359E3-FF3E-6043-B46C-A1B790C8E8C3}" destId="{C23D8622-4259-EC4D-9A7C-42989C33913F}" srcOrd="1" destOrd="0" parTransId="{CECD5B37-E405-C840-9083-B8D15535E7AC}" sibTransId="{300C01A9-955F-114B-AED4-83AC6CD627BB}"/>
    <dgm:cxn modelId="{018D7A8D-7FBD-D242-B3AE-AA22C3EB1476}" type="presOf" srcId="{0035516B-E877-2645-BF13-2EB1D0560DBB}" destId="{01EF44C5-252B-0A4C-A30C-84CCF917CBC0}" srcOrd="0" destOrd="0" presId="urn:microsoft.com/office/officeart/2005/8/layout/process1"/>
    <dgm:cxn modelId="{976635A5-F42D-9142-B41E-101D298C5FAF}" srcId="{CAF359E3-FF3E-6043-B46C-A1B790C8E8C3}" destId="{F20B290F-6846-064F-9FC9-2A6EC5C0CBFF}" srcOrd="3" destOrd="0" parTransId="{F1C6DC59-6849-E648-95D0-CF8A291E9175}" sibTransId="{CFAA4F41-6E38-9541-BA9E-F3173491DDEF}"/>
    <dgm:cxn modelId="{36B960A6-DF18-714F-A852-BA97B5EFE7BE}" srcId="{CAF359E3-FF3E-6043-B46C-A1B790C8E8C3}" destId="{0433C81B-AB10-0648-8AEE-B5F812018337}" srcOrd="4" destOrd="0" parTransId="{C36E04B2-DBC0-F949-9822-052A6E7FF330}" sibTransId="{CA72E645-F5AC-4A4A-8365-79C8282AF391}"/>
    <dgm:cxn modelId="{D7D3EEB4-1A1C-C84F-9BB3-7AE62FC2483C}" type="presOf" srcId="{F20B290F-6846-064F-9FC9-2A6EC5C0CBFF}" destId="{6D4D51E8-C9B9-9A4E-8104-8412D5416B4E}" srcOrd="0" destOrd="0" presId="urn:microsoft.com/office/officeart/2005/8/layout/process1"/>
    <dgm:cxn modelId="{AB34F7BD-76E4-6B4B-9A9E-209E01104D1F}" type="presOf" srcId="{3615A91B-1149-A947-A4E2-031E7877290C}" destId="{E1EB2EAF-2685-2145-B9F3-CD0B1D45E34B}" srcOrd="0" destOrd="0" presId="urn:microsoft.com/office/officeart/2005/8/layout/process1"/>
    <dgm:cxn modelId="{46725AD2-51D7-F04E-883B-E21F006CCA09}" type="presOf" srcId="{3615A91B-1149-A947-A4E2-031E7877290C}" destId="{31DC9A52-3AFA-6E40-A805-FF55329F8F2E}" srcOrd="1" destOrd="0" presId="urn:microsoft.com/office/officeart/2005/8/layout/process1"/>
    <dgm:cxn modelId="{CB2C70D5-7B11-DE48-9C65-586D38CA7F1E}" type="presOf" srcId="{CAF359E3-FF3E-6043-B46C-A1B790C8E8C3}" destId="{27A2E45C-AE8E-1441-A2EF-A4C6E3BD2668}" srcOrd="0" destOrd="0" presId="urn:microsoft.com/office/officeart/2005/8/layout/process1"/>
    <dgm:cxn modelId="{0FAA07FC-DC61-8B40-A5A8-D7BE4F2704D0}" type="presOf" srcId="{05B0CBC8-81CD-8746-8820-D655424EBBF8}" destId="{ECE5B618-E886-A24D-8ED9-8A2AA74FEDCA}" srcOrd="1" destOrd="0" presId="urn:microsoft.com/office/officeart/2005/8/layout/process1"/>
    <dgm:cxn modelId="{876939A7-BF4E-B447-B29B-F3042F64F400}" type="presParOf" srcId="{27A2E45C-AE8E-1441-A2EF-A4C6E3BD2668}" destId="{DB62EF61-F651-3C43-BEED-805480128E21}" srcOrd="0" destOrd="0" presId="urn:microsoft.com/office/officeart/2005/8/layout/process1"/>
    <dgm:cxn modelId="{F7F4C944-35D0-AC42-8F9F-550B4759E873}" type="presParOf" srcId="{27A2E45C-AE8E-1441-A2EF-A4C6E3BD2668}" destId="{640CB942-B6B0-284F-94EE-DAA36E8740EB}" srcOrd="1" destOrd="0" presId="urn:microsoft.com/office/officeart/2005/8/layout/process1"/>
    <dgm:cxn modelId="{72F209DC-0C64-4E44-966F-F703D2D34ACB}" type="presParOf" srcId="{640CB942-B6B0-284F-94EE-DAA36E8740EB}" destId="{ECE5B618-E886-A24D-8ED9-8A2AA74FEDCA}" srcOrd="0" destOrd="0" presId="urn:microsoft.com/office/officeart/2005/8/layout/process1"/>
    <dgm:cxn modelId="{E3B476C6-E3FA-EE4D-B809-E036AF8ECCD8}" type="presParOf" srcId="{27A2E45C-AE8E-1441-A2EF-A4C6E3BD2668}" destId="{25DE5F47-6F09-D644-B951-7ECCCE199BBD}" srcOrd="2" destOrd="0" presId="urn:microsoft.com/office/officeart/2005/8/layout/process1"/>
    <dgm:cxn modelId="{4636E1FC-2C1F-0C44-9C99-AE88CF55D02B}" type="presParOf" srcId="{27A2E45C-AE8E-1441-A2EF-A4C6E3BD2668}" destId="{A81B3B9C-94DD-7049-8278-CBDCBD9310BC}" srcOrd="3" destOrd="0" presId="urn:microsoft.com/office/officeart/2005/8/layout/process1"/>
    <dgm:cxn modelId="{1C29A18D-7C57-834B-81FA-D9D83B4127C3}" type="presParOf" srcId="{A81B3B9C-94DD-7049-8278-CBDCBD9310BC}" destId="{123424E5-938A-F346-AA68-C63A1A3EB868}" srcOrd="0" destOrd="0" presId="urn:microsoft.com/office/officeart/2005/8/layout/process1"/>
    <dgm:cxn modelId="{B3B9F62E-6677-B645-81B0-F03655E699A5}" type="presParOf" srcId="{27A2E45C-AE8E-1441-A2EF-A4C6E3BD2668}" destId="{01EF44C5-252B-0A4C-A30C-84CCF917CBC0}" srcOrd="4" destOrd="0" presId="urn:microsoft.com/office/officeart/2005/8/layout/process1"/>
    <dgm:cxn modelId="{4B2DF34F-9B37-9E44-BDCF-E9EA801768EE}" type="presParOf" srcId="{27A2E45C-AE8E-1441-A2EF-A4C6E3BD2668}" destId="{E1EB2EAF-2685-2145-B9F3-CD0B1D45E34B}" srcOrd="5" destOrd="0" presId="urn:microsoft.com/office/officeart/2005/8/layout/process1"/>
    <dgm:cxn modelId="{6CFDF109-3A7A-2142-8D6D-92B7B00C2052}" type="presParOf" srcId="{E1EB2EAF-2685-2145-B9F3-CD0B1D45E34B}" destId="{31DC9A52-3AFA-6E40-A805-FF55329F8F2E}" srcOrd="0" destOrd="0" presId="urn:microsoft.com/office/officeart/2005/8/layout/process1"/>
    <dgm:cxn modelId="{D89B6BE7-4BB6-0C47-B2A4-B07596415626}" type="presParOf" srcId="{27A2E45C-AE8E-1441-A2EF-A4C6E3BD2668}" destId="{6D4D51E8-C9B9-9A4E-8104-8412D5416B4E}" srcOrd="6" destOrd="0" presId="urn:microsoft.com/office/officeart/2005/8/layout/process1"/>
    <dgm:cxn modelId="{620E5D0A-A878-FD45-8D1A-723CBF7D312B}" type="presParOf" srcId="{27A2E45C-AE8E-1441-A2EF-A4C6E3BD2668}" destId="{DDA29801-4FFE-E148-B2C2-F3ED5401E54F}" srcOrd="7" destOrd="0" presId="urn:microsoft.com/office/officeart/2005/8/layout/process1"/>
    <dgm:cxn modelId="{0455ACB1-E9B3-FA43-889B-05ED7659BAF0}" type="presParOf" srcId="{DDA29801-4FFE-E148-B2C2-F3ED5401E54F}" destId="{DF687784-06FF-614B-ACCA-A14AE79C6840}" srcOrd="0" destOrd="0" presId="urn:microsoft.com/office/officeart/2005/8/layout/process1"/>
    <dgm:cxn modelId="{60E8930A-A287-8947-B6B4-7C68B2B65542}" type="presParOf" srcId="{27A2E45C-AE8E-1441-A2EF-A4C6E3BD2668}" destId="{3D4D8B31-373B-B045-80B9-309C115BBC9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D4B1E-4C6C-0E4A-B447-3FED685EDF7F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4D053C-F4CE-3B4C-B71A-6D554E2C947B}">
      <dgm:prSet phldrT="[Text]" custT="1"/>
      <dgm:spPr/>
      <dgm:t>
        <a:bodyPr/>
        <a:lstStyle/>
        <a:p>
          <a:r>
            <a:rPr lang="en-US" sz="2000" dirty="0"/>
            <a:t>Decisionmakers</a:t>
          </a:r>
        </a:p>
      </dgm:t>
    </dgm:pt>
    <dgm:pt modelId="{AB9B67AC-C52F-1E4D-8935-02A3EAF3046C}" type="parTrans" cxnId="{BF61F085-FE11-344D-ADC5-E9F1075C951E}">
      <dgm:prSet/>
      <dgm:spPr/>
      <dgm:t>
        <a:bodyPr/>
        <a:lstStyle/>
        <a:p>
          <a:endParaRPr lang="en-US" sz="4000"/>
        </a:p>
      </dgm:t>
    </dgm:pt>
    <dgm:pt modelId="{78BA5BD6-F897-0E4E-93F7-108C52ED619B}" type="sibTrans" cxnId="{BF61F085-FE11-344D-ADC5-E9F1075C951E}">
      <dgm:prSet/>
      <dgm:spPr/>
      <dgm:t>
        <a:bodyPr/>
        <a:lstStyle/>
        <a:p>
          <a:endParaRPr lang="en-US" sz="4000"/>
        </a:p>
      </dgm:t>
    </dgm:pt>
    <dgm:pt modelId="{9CB42A65-528E-9648-BD07-35F081984E75}">
      <dgm:prSet phldrT="[Text]" custT="1"/>
      <dgm:spPr/>
      <dgm:t>
        <a:bodyPr/>
        <a:lstStyle/>
        <a:p>
          <a:r>
            <a:rPr lang="en-US" sz="2000" dirty="0"/>
            <a:t>Society at large</a:t>
          </a:r>
        </a:p>
      </dgm:t>
    </dgm:pt>
    <dgm:pt modelId="{BA07D999-92B9-2C4D-AB18-F4AE6C8440CE}" type="parTrans" cxnId="{8B8DBA8D-6DB6-6C45-B3F7-E9276B4C466F}">
      <dgm:prSet/>
      <dgm:spPr/>
      <dgm:t>
        <a:bodyPr/>
        <a:lstStyle/>
        <a:p>
          <a:endParaRPr lang="en-US" sz="4000"/>
        </a:p>
      </dgm:t>
    </dgm:pt>
    <dgm:pt modelId="{4A1760BE-CDEF-B74C-B977-D4482B9C5E66}" type="sibTrans" cxnId="{8B8DBA8D-6DB6-6C45-B3F7-E9276B4C466F}">
      <dgm:prSet/>
      <dgm:spPr/>
      <dgm:t>
        <a:bodyPr/>
        <a:lstStyle/>
        <a:p>
          <a:endParaRPr lang="en-US" sz="4000"/>
        </a:p>
      </dgm:t>
    </dgm:pt>
    <dgm:pt modelId="{8888D5E6-AAD8-914E-BD9D-89B25483E23E}">
      <dgm:prSet custT="1"/>
      <dgm:spPr/>
      <dgm:t>
        <a:bodyPr/>
        <a:lstStyle/>
        <a:p>
          <a:r>
            <a:rPr lang="en-US" sz="1900" dirty="0"/>
            <a:t>Analysts/Developers</a:t>
          </a:r>
        </a:p>
      </dgm:t>
    </dgm:pt>
    <dgm:pt modelId="{025C802D-FFAE-F84E-9FC8-8930C3586640}" type="parTrans" cxnId="{5722FD2F-CEA6-0740-B26A-BBFA43E3FFC7}">
      <dgm:prSet/>
      <dgm:spPr/>
      <dgm:t>
        <a:bodyPr/>
        <a:lstStyle/>
        <a:p>
          <a:endParaRPr lang="en-US" sz="4000"/>
        </a:p>
      </dgm:t>
    </dgm:pt>
    <dgm:pt modelId="{E2D087A5-7793-6341-94F0-D1AFD2C66030}" type="sibTrans" cxnId="{5722FD2F-CEA6-0740-B26A-BBFA43E3FFC7}">
      <dgm:prSet/>
      <dgm:spPr/>
      <dgm:t>
        <a:bodyPr/>
        <a:lstStyle/>
        <a:p>
          <a:endParaRPr lang="en-US" sz="4000"/>
        </a:p>
      </dgm:t>
    </dgm:pt>
    <dgm:pt modelId="{E2231CAE-DCE4-644C-974D-83563DC9FC73}">
      <dgm:prSet phldrT="[Text]" custT="1"/>
      <dgm:spPr/>
      <dgm:t>
        <a:bodyPr/>
        <a:lstStyle/>
        <a:p>
          <a:r>
            <a:rPr lang="en-US" sz="2000" dirty="0"/>
            <a:t>Users of our systems</a:t>
          </a:r>
        </a:p>
      </dgm:t>
    </dgm:pt>
    <dgm:pt modelId="{ECA7FFF9-5542-BA45-A7F2-36A02A7DA8A5}" type="parTrans" cxnId="{B37AC2E2-6ACF-3C43-AB29-C31EABB05E7A}">
      <dgm:prSet/>
      <dgm:spPr/>
      <dgm:t>
        <a:bodyPr/>
        <a:lstStyle/>
        <a:p>
          <a:endParaRPr lang="en-US"/>
        </a:p>
      </dgm:t>
    </dgm:pt>
    <dgm:pt modelId="{30DBDF6A-FDEE-0247-89B3-D8602EBE48ED}" type="sibTrans" cxnId="{B37AC2E2-6ACF-3C43-AB29-C31EABB05E7A}">
      <dgm:prSet/>
      <dgm:spPr/>
      <dgm:t>
        <a:bodyPr/>
        <a:lstStyle/>
        <a:p>
          <a:endParaRPr lang="en-US"/>
        </a:p>
      </dgm:t>
    </dgm:pt>
    <dgm:pt modelId="{DEDEBDB7-142C-9F41-9261-B8AB1EE0D05F}">
      <dgm:prSet phldrT="[Text]" custT="1"/>
      <dgm:spPr/>
      <dgm:t>
        <a:bodyPr/>
        <a:lstStyle/>
        <a:p>
          <a:r>
            <a:rPr lang="en-US" sz="2000" dirty="0"/>
            <a:t>People impacted</a:t>
          </a:r>
        </a:p>
      </dgm:t>
    </dgm:pt>
    <dgm:pt modelId="{16E2E2B5-1EC7-7542-8711-6167A8BC51AC}" type="parTrans" cxnId="{C50AA0E8-747E-6940-991A-082DF3E1BA7E}">
      <dgm:prSet/>
      <dgm:spPr/>
      <dgm:t>
        <a:bodyPr/>
        <a:lstStyle/>
        <a:p>
          <a:endParaRPr lang="en-US"/>
        </a:p>
      </dgm:t>
    </dgm:pt>
    <dgm:pt modelId="{FAA0C008-2E4A-1040-94A9-1E0FB6A08011}" type="sibTrans" cxnId="{C50AA0E8-747E-6940-991A-082DF3E1BA7E}">
      <dgm:prSet/>
      <dgm:spPr/>
      <dgm:t>
        <a:bodyPr/>
        <a:lstStyle/>
        <a:p>
          <a:endParaRPr lang="en-US"/>
        </a:p>
      </dgm:t>
    </dgm:pt>
    <dgm:pt modelId="{428C0746-9082-EE4C-8E0C-3A70473D110D}" type="pres">
      <dgm:prSet presAssocID="{C2AD4B1E-4C6C-0E4A-B447-3FED685EDF7F}" presName="compositeShape" presStyleCnt="0">
        <dgm:presLayoutVars>
          <dgm:chMax val="7"/>
          <dgm:dir/>
          <dgm:resizeHandles val="exact"/>
        </dgm:presLayoutVars>
      </dgm:prSet>
      <dgm:spPr/>
    </dgm:pt>
    <dgm:pt modelId="{C6672704-2C79-1549-AD4C-2ABDFCF80356}" type="pres">
      <dgm:prSet presAssocID="{074D053C-F4CE-3B4C-B71A-6D554E2C947B}" presName="circ1" presStyleLbl="vennNode1" presStyleIdx="0" presStyleCnt="5"/>
      <dgm:spPr/>
    </dgm:pt>
    <dgm:pt modelId="{34A79B68-7D0E-3548-B16D-A344B53C42D7}" type="pres">
      <dgm:prSet presAssocID="{074D053C-F4CE-3B4C-B71A-6D554E2C947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DC0A323-65EA-1446-B582-C264FDE2C884}" type="pres">
      <dgm:prSet presAssocID="{E2231CAE-DCE4-644C-974D-83563DC9FC73}" presName="circ2" presStyleLbl="vennNode1" presStyleIdx="1" presStyleCnt="5"/>
      <dgm:spPr/>
    </dgm:pt>
    <dgm:pt modelId="{9C639AB9-A8C0-DB43-BC82-AAE13951E5CC}" type="pres">
      <dgm:prSet presAssocID="{E2231CAE-DCE4-644C-974D-83563DC9FC7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54EF29-EBE6-1E4C-A630-C0E5FDC3C384}" type="pres">
      <dgm:prSet presAssocID="{DEDEBDB7-142C-9F41-9261-B8AB1EE0D05F}" presName="circ3" presStyleLbl="vennNode1" presStyleIdx="2" presStyleCnt="5"/>
      <dgm:spPr/>
    </dgm:pt>
    <dgm:pt modelId="{8A98153C-AADE-F542-A79F-CD053639BE40}" type="pres">
      <dgm:prSet presAssocID="{DEDEBDB7-142C-9F41-9261-B8AB1EE0D05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8043FC5-95B1-E142-A2B6-2D0712D21443}" type="pres">
      <dgm:prSet presAssocID="{9CB42A65-528E-9648-BD07-35F081984E75}" presName="circ4" presStyleLbl="vennNode1" presStyleIdx="3" presStyleCnt="5"/>
      <dgm:spPr/>
    </dgm:pt>
    <dgm:pt modelId="{97C0CC4E-BD1D-6641-901F-A21E1114528A}" type="pres">
      <dgm:prSet presAssocID="{9CB42A65-528E-9648-BD07-35F081984E7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8D8FC9D-2A92-6A42-B3A1-29306AAE26D0}" type="pres">
      <dgm:prSet presAssocID="{8888D5E6-AAD8-914E-BD9D-89B25483E23E}" presName="circ5" presStyleLbl="vennNode1" presStyleIdx="4" presStyleCnt="5"/>
      <dgm:spPr/>
    </dgm:pt>
    <dgm:pt modelId="{3C3A73BC-1727-2B46-B252-46424C53FACF}" type="pres">
      <dgm:prSet presAssocID="{8888D5E6-AAD8-914E-BD9D-89B25483E23E}" presName="circ5Tx" presStyleLbl="revTx" presStyleIdx="0" presStyleCnt="0" custScaleX="132006">
        <dgm:presLayoutVars>
          <dgm:chMax val="0"/>
          <dgm:chPref val="0"/>
          <dgm:bulletEnabled val="1"/>
        </dgm:presLayoutVars>
      </dgm:prSet>
      <dgm:spPr/>
    </dgm:pt>
  </dgm:ptLst>
  <dgm:cxnLst>
    <dgm:cxn modelId="{7AF05901-F4CD-3747-9C54-44C6AF9C3CDD}" type="presOf" srcId="{C2AD4B1E-4C6C-0E4A-B447-3FED685EDF7F}" destId="{428C0746-9082-EE4C-8E0C-3A70473D110D}" srcOrd="0" destOrd="0" presId="urn:microsoft.com/office/officeart/2005/8/layout/venn1"/>
    <dgm:cxn modelId="{0B0F1D13-0B31-884A-AD2F-6EFD9C37681C}" type="presOf" srcId="{E2231CAE-DCE4-644C-974D-83563DC9FC73}" destId="{9C639AB9-A8C0-DB43-BC82-AAE13951E5CC}" srcOrd="0" destOrd="0" presId="urn:microsoft.com/office/officeart/2005/8/layout/venn1"/>
    <dgm:cxn modelId="{30F11416-D3A4-E248-BF5C-B8B4C5A6857F}" type="presOf" srcId="{9CB42A65-528E-9648-BD07-35F081984E75}" destId="{97C0CC4E-BD1D-6641-901F-A21E1114528A}" srcOrd="0" destOrd="0" presId="urn:microsoft.com/office/officeart/2005/8/layout/venn1"/>
    <dgm:cxn modelId="{5722FD2F-CEA6-0740-B26A-BBFA43E3FFC7}" srcId="{C2AD4B1E-4C6C-0E4A-B447-3FED685EDF7F}" destId="{8888D5E6-AAD8-914E-BD9D-89B25483E23E}" srcOrd="4" destOrd="0" parTransId="{025C802D-FFAE-F84E-9FC8-8930C3586640}" sibTransId="{E2D087A5-7793-6341-94F0-D1AFD2C66030}"/>
    <dgm:cxn modelId="{95EB3564-B56C-7F4B-A72D-A87D67252700}" type="presOf" srcId="{8888D5E6-AAD8-914E-BD9D-89B25483E23E}" destId="{3C3A73BC-1727-2B46-B252-46424C53FACF}" srcOrd="0" destOrd="0" presId="urn:microsoft.com/office/officeart/2005/8/layout/venn1"/>
    <dgm:cxn modelId="{BF61F085-FE11-344D-ADC5-E9F1075C951E}" srcId="{C2AD4B1E-4C6C-0E4A-B447-3FED685EDF7F}" destId="{074D053C-F4CE-3B4C-B71A-6D554E2C947B}" srcOrd="0" destOrd="0" parTransId="{AB9B67AC-C52F-1E4D-8935-02A3EAF3046C}" sibTransId="{78BA5BD6-F897-0E4E-93F7-108C52ED619B}"/>
    <dgm:cxn modelId="{79DD968B-492A-DD4F-AD86-9FFF137A85A9}" type="presOf" srcId="{DEDEBDB7-142C-9F41-9261-B8AB1EE0D05F}" destId="{8A98153C-AADE-F542-A79F-CD053639BE40}" srcOrd="0" destOrd="0" presId="urn:microsoft.com/office/officeart/2005/8/layout/venn1"/>
    <dgm:cxn modelId="{8B8DBA8D-6DB6-6C45-B3F7-E9276B4C466F}" srcId="{C2AD4B1E-4C6C-0E4A-B447-3FED685EDF7F}" destId="{9CB42A65-528E-9648-BD07-35F081984E75}" srcOrd="3" destOrd="0" parTransId="{BA07D999-92B9-2C4D-AB18-F4AE6C8440CE}" sibTransId="{4A1760BE-CDEF-B74C-B977-D4482B9C5E66}"/>
    <dgm:cxn modelId="{B37AC2E2-6ACF-3C43-AB29-C31EABB05E7A}" srcId="{C2AD4B1E-4C6C-0E4A-B447-3FED685EDF7F}" destId="{E2231CAE-DCE4-644C-974D-83563DC9FC73}" srcOrd="1" destOrd="0" parTransId="{ECA7FFF9-5542-BA45-A7F2-36A02A7DA8A5}" sibTransId="{30DBDF6A-FDEE-0247-89B3-D8602EBE48ED}"/>
    <dgm:cxn modelId="{C50AA0E8-747E-6940-991A-082DF3E1BA7E}" srcId="{C2AD4B1E-4C6C-0E4A-B447-3FED685EDF7F}" destId="{DEDEBDB7-142C-9F41-9261-B8AB1EE0D05F}" srcOrd="2" destOrd="0" parTransId="{16E2E2B5-1EC7-7542-8711-6167A8BC51AC}" sibTransId="{FAA0C008-2E4A-1040-94A9-1E0FB6A08011}"/>
    <dgm:cxn modelId="{6A431EEC-9ACD-5A4E-8915-E7983AAA45D8}" type="presOf" srcId="{074D053C-F4CE-3B4C-B71A-6D554E2C947B}" destId="{34A79B68-7D0E-3548-B16D-A344B53C42D7}" srcOrd="0" destOrd="0" presId="urn:microsoft.com/office/officeart/2005/8/layout/venn1"/>
    <dgm:cxn modelId="{C5D8137F-4670-AC40-B61C-8115C554C4F4}" type="presParOf" srcId="{428C0746-9082-EE4C-8E0C-3A70473D110D}" destId="{C6672704-2C79-1549-AD4C-2ABDFCF80356}" srcOrd="0" destOrd="0" presId="urn:microsoft.com/office/officeart/2005/8/layout/venn1"/>
    <dgm:cxn modelId="{958C79E5-85B2-FD4D-AA29-144704E6FB96}" type="presParOf" srcId="{428C0746-9082-EE4C-8E0C-3A70473D110D}" destId="{34A79B68-7D0E-3548-B16D-A344B53C42D7}" srcOrd="1" destOrd="0" presId="urn:microsoft.com/office/officeart/2005/8/layout/venn1"/>
    <dgm:cxn modelId="{33E4C456-4CCC-8944-AA7F-11BD6322B239}" type="presParOf" srcId="{428C0746-9082-EE4C-8E0C-3A70473D110D}" destId="{4DC0A323-65EA-1446-B582-C264FDE2C884}" srcOrd="2" destOrd="0" presId="urn:microsoft.com/office/officeart/2005/8/layout/venn1"/>
    <dgm:cxn modelId="{0B34E40B-7BE3-D940-BD3E-2956C84AC246}" type="presParOf" srcId="{428C0746-9082-EE4C-8E0C-3A70473D110D}" destId="{9C639AB9-A8C0-DB43-BC82-AAE13951E5CC}" srcOrd="3" destOrd="0" presId="urn:microsoft.com/office/officeart/2005/8/layout/venn1"/>
    <dgm:cxn modelId="{C2F251F7-4F42-8041-9E68-63ACBFF3A741}" type="presParOf" srcId="{428C0746-9082-EE4C-8E0C-3A70473D110D}" destId="{F054EF29-EBE6-1E4C-A630-C0E5FDC3C384}" srcOrd="4" destOrd="0" presId="urn:microsoft.com/office/officeart/2005/8/layout/venn1"/>
    <dgm:cxn modelId="{186E51D9-0CEF-5541-8695-DA3DF0805B13}" type="presParOf" srcId="{428C0746-9082-EE4C-8E0C-3A70473D110D}" destId="{8A98153C-AADE-F542-A79F-CD053639BE40}" srcOrd="5" destOrd="0" presId="urn:microsoft.com/office/officeart/2005/8/layout/venn1"/>
    <dgm:cxn modelId="{0D9C9499-9602-034E-BBAC-9453D315AC49}" type="presParOf" srcId="{428C0746-9082-EE4C-8E0C-3A70473D110D}" destId="{58043FC5-95B1-E142-A2B6-2D0712D21443}" srcOrd="6" destOrd="0" presId="urn:microsoft.com/office/officeart/2005/8/layout/venn1"/>
    <dgm:cxn modelId="{B4BF2412-22CA-3F41-9FC8-52E067D954B4}" type="presParOf" srcId="{428C0746-9082-EE4C-8E0C-3A70473D110D}" destId="{97C0CC4E-BD1D-6641-901F-A21E1114528A}" srcOrd="7" destOrd="0" presId="urn:microsoft.com/office/officeart/2005/8/layout/venn1"/>
    <dgm:cxn modelId="{799FE240-2290-8143-81E0-D978F3226D54}" type="presParOf" srcId="{428C0746-9082-EE4C-8E0C-3A70473D110D}" destId="{B8D8FC9D-2A92-6A42-B3A1-29306AAE26D0}" srcOrd="8" destOrd="0" presId="urn:microsoft.com/office/officeart/2005/8/layout/venn1"/>
    <dgm:cxn modelId="{D678A8C2-FE5D-7D44-B4E6-166C06B5890E}" type="presParOf" srcId="{428C0746-9082-EE4C-8E0C-3A70473D110D}" destId="{3C3A73BC-1727-2B46-B252-46424C53FACF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61B29F-7B95-B34D-BF59-D820517C986D}" type="doc">
      <dgm:prSet loTypeId="urn:microsoft.com/office/officeart/2005/8/layout/cycle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AA6AF1-F4E7-304B-B86F-634043C83688}">
      <dgm:prSet phldrT="[Text]" custT="1"/>
      <dgm:spPr/>
      <dgm:t>
        <a:bodyPr/>
        <a:lstStyle/>
        <a:p>
          <a:r>
            <a:rPr lang="en-US" sz="2000" dirty="0"/>
            <a:t>What </a:t>
          </a:r>
          <a:r>
            <a:rPr lang="en-US" sz="2000" dirty="0">
              <a:solidFill>
                <a:srgbClr val="FFFF00"/>
              </a:solidFill>
            </a:rPr>
            <a:t>values</a:t>
          </a:r>
          <a:r>
            <a:rPr lang="en-US" sz="2000" dirty="0"/>
            <a:t> should the AI system be </a:t>
          </a:r>
          <a:r>
            <a:rPr lang="en-US" sz="2000" dirty="0">
              <a:solidFill>
                <a:srgbClr val="FFFF00"/>
              </a:solidFill>
            </a:rPr>
            <a:t>designed to achieve</a:t>
          </a:r>
          <a:r>
            <a:rPr lang="en-US" sz="2000" dirty="0"/>
            <a:t>?</a:t>
          </a:r>
        </a:p>
      </dgm:t>
    </dgm:pt>
    <dgm:pt modelId="{87408097-2BAF-E249-A82C-3F463F1DC6E3}" type="parTrans" cxnId="{A69C3248-45D2-344C-B8D4-81B1AC11CE98}">
      <dgm:prSet/>
      <dgm:spPr/>
      <dgm:t>
        <a:bodyPr/>
        <a:lstStyle/>
        <a:p>
          <a:endParaRPr lang="en-US" sz="2800"/>
        </a:p>
      </dgm:t>
    </dgm:pt>
    <dgm:pt modelId="{475E1788-9A20-784E-B01E-0FA8AD1D4990}" type="sibTrans" cxnId="{A69C3248-45D2-344C-B8D4-81B1AC11CE98}">
      <dgm:prSet custT="1"/>
      <dgm:spPr/>
      <dgm:t>
        <a:bodyPr/>
        <a:lstStyle/>
        <a:p>
          <a:endParaRPr lang="en-US" sz="1600"/>
        </a:p>
      </dgm:t>
    </dgm:pt>
    <dgm:pt modelId="{EC2EAFE6-6D70-9D4A-86FE-89BD211761BF}">
      <dgm:prSet phldrT="[Text]" custT="1"/>
      <dgm:spPr/>
      <dgm:t>
        <a:bodyPr/>
        <a:lstStyle/>
        <a:p>
          <a:r>
            <a:rPr lang="en-US" sz="2000" dirty="0"/>
            <a:t>How do we </a:t>
          </a:r>
          <a:r>
            <a:rPr lang="en-US" sz="2000" dirty="0">
              <a:solidFill>
                <a:srgbClr val="FFFF00"/>
              </a:solidFill>
            </a:rPr>
            <a:t>build</a:t>
          </a:r>
          <a:r>
            <a:rPr lang="en-US" sz="2000" dirty="0"/>
            <a:t> it to </a:t>
          </a:r>
          <a:r>
            <a:rPr lang="en-US" sz="2000" dirty="0">
              <a:solidFill>
                <a:srgbClr val="FFFF00"/>
              </a:solidFill>
            </a:rPr>
            <a:t>achieve those values</a:t>
          </a:r>
          <a:r>
            <a:rPr lang="en-US" sz="2000" dirty="0"/>
            <a:t>?</a:t>
          </a:r>
        </a:p>
      </dgm:t>
    </dgm:pt>
    <dgm:pt modelId="{41F5401F-2032-7C49-85DF-C2AD37CF0268}" type="parTrans" cxnId="{43344FF3-30CD-AC4D-B475-4B22E5FEAD9F}">
      <dgm:prSet/>
      <dgm:spPr/>
      <dgm:t>
        <a:bodyPr/>
        <a:lstStyle/>
        <a:p>
          <a:endParaRPr lang="en-US" sz="2800"/>
        </a:p>
      </dgm:t>
    </dgm:pt>
    <dgm:pt modelId="{0A5D5491-87E3-7B47-946C-C73B01168DBF}" type="sibTrans" cxnId="{43344FF3-30CD-AC4D-B475-4B22E5FEAD9F}">
      <dgm:prSet custT="1"/>
      <dgm:spPr/>
      <dgm:t>
        <a:bodyPr/>
        <a:lstStyle/>
        <a:p>
          <a:endParaRPr lang="en-US" sz="1600"/>
        </a:p>
      </dgm:t>
    </dgm:pt>
    <dgm:pt modelId="{D9BBCEB3-BC5A-2C41-9539-0C73C0D1CC92}">
      <dgm:prSet phldrT="[Text]" custT="1"/>
      <dgm:spPr/>
      <dgm:t>
        <a:bodyPr/>
        <a:lstStyle/>
        <a:p>
          <a:r>
            <a:rPr lang="en-US" sz="2000" dirty="0"/>
            <a:t>How do we </a:t>
          </a:r>
          <a:r>
            <a:rPr lang="en-US" sz="2000" dirty="0">
              <a:solidFill>
                <a:srgbClr val="FFFF00"/>
              </a:solidFill>
            </a:rPr>
            <a:t>validate and monitor </a:t>
          </a:r>
          <a:r>
            <a:rPr lang="en-US" sz="2000" dirty="0"/>
            <a:t>that it </a:t>
          </a:r>
          <a:r>
            <a:rPr lang="en-US" sz="2000" dirty="0">
              <a:solidFill>
                <a:srgbClr val="FFFF00"/>
              </a:solidFill>
            </a:rPr>
            <a:t>continues to achieve </a:t>
          </a:r>
          <a:r>
            <a:rPr lang="en-US" sz="2000" dirty="0"/>
            <a:t>those values?</a:t>
          </a:r>
        </a:p>
      </dgm:t>
    </dgm:pt>
    <dgm:pt modelId="{EEC39B64-8C46-7742-8F74-083F4C79A9FA}" type="parTrans" cxnId="{074AF4BB-66FD-D242-A78F-B53B0B321DBB}">
      <dgm:prSet/>
      <dgm:spPr/>
      <dgm:t>
        <a:bodyPr/>
        <a:lstStyle/>
        <a:p>
          <a:endParaRPr lang="en-US" sz="2800"/>
        </a:p>
      </dgm:t>
    </dgm:pt>
    <dgm:pt modelId="{D47D3598-ACF6-9443-AAEA-7EA16A634313}" type="sibTrans" cxnId="{074AF4BB-66FD-D242-A78F-B53B0B321DBB}">
      <dgm:prSet custT="1"/>
      <dgm:spPr>
        <a:noFill/>
      </dgm:spPr>
      <dgm:t>
        <a:bodyPr/>
        <a:lstStyle/>
        <a:p>
          <a:endParaRPr lang="en-US" sz="1600"/>
        </a:p>
      </dgm:t>
    </dgm:pt>
    <dgm:pt modelId="{695FA9FD-851F-CF42-8DDA-4E3A97003707}" type="pres">
      <dgm:prSet presAssocID="{5561B29F-7B95-B34D-BF59-D820517C986D}" presName="cycle" presStyleCnt="0">
        <dgm:presLayoutVars>
          <dgm:dir/>
          <dgm:resizeHandles val="exact"/>
        </dgm:presLayoutVars>
      </dgm:prSet>
      <dgm:spPr/>
    </dgm:pt>
    <dgm:pt modelId="{C4FEEBFB-DB6B-5242-8C77-C91926AEE007}" type="pres">
      <dgm:prSet presAssocID="{B1AA6AF1-F4E7-304B-B86F-634043C83688}" presName="node" presStyleLbl="node1" presStyleIdx="0" presStyleCnt="3" custScaleX="148395" custScaleY="148395" custRadScaleRad="253469" custRadScaleInc="-120916">
        <dgm:presLayoutVars>
          <dgm:bulletEnabled val="1"/>
        </dgm:presLayoutVars>
      </dgm:prSet>
      <dgm:spPr/>
    </dgm:pt>
    <dgm:pt modelId="{BB8E2A9B-A1AE-6542-BC5B-9D4A0777EBA7}" type="pres">
      <dgm:prSet presAssocID="{475E1788-9A20-784E-B01E-0FA8AD1D4990}" presName="sibTrans" presStyleLbl="sibTrans2D1" presStyleIdx="0" presStyleCnt="3"/>
      <dgm:spPr/>
    </dgm:pt>
    <dgm:pt modelId="{1DEC19E4-8EC5-904F-B87F-2903390D39E2}" type="pres">
      <dgm:prSet presAssocID="{475E1788-9A20-784E-B01E-0FA8AD1D4990}" presName="connectorText" presStyleLbl="sibTrans2D1" presStyleIdx="0" presStyleCnt="3"/>
      <dgm:spPr/>
    </dgm:pt>
    <dgm:pt modelId="{3CAED5EC-7C13-CF40-BEDB-F3B9E7493CCC}" type="pres">
      <dgm:prSet presAssocID="{EC2EAFE6-6D70-9D4A-86FE-89BD211761BF}" presName="node" presStyleLbl="node1" presStyleIdx="1" presStyleCnt="3" custScaleX="148482" custScaleY="148482" custRadScaleRad="78766" custRadScaleInc="-225331">
        <dgm:presLayoutVars>
          <dgm:bulletEnabled val="1"/>
        </dgm:presLayoutVars>
      </dgm:prSet>
      <dgm:spPr/>
    </dgm:pt>
    <dgm:pt modelId="{B0A053F8-0E1E-2741-BAD5-F9BF4A40E74B}" type="pres">
      <dgm:prSet presAssocID="{0A5D5491-87E3-7B47-946C-C73B01168DBF}" presName="sibTrans" presStyleLbl="sibTrans2D1" presStyleIdx="1" presStyleCnt="3"/>
      <dgm:spPr/>
    </dgm:pt>
    <dgm:pt modelId="{2B0CAE2C-8B81-3947-8E33-8516F0DF1994}" type="pres">
      <dgm:prSet presAssocID="{0A5D5491-87E3-7B47-946C-C73B01168DBF}" presName="connectorText" presStyleLbl="sibTrans2D1" presStyleIdx="1" presStyleCnt="3"/>
      <dgm:spPr/>
    </dgm:pt>
    <dgm:pt modelId="{EAAE6907-92BF-9944-92C0-D656CF67AFF5}" type="pres">
      <dgm:prSet presAssocID="{D9BBCEB3-BC5A-2C41-9539-0C73C0D1CC92}" presName="node" presStyleLbl="node1" presStyleIdx="2" presStyleCnt="3" custScaleX="148482" custScaleY="148482" custRadScaleRad="212645" custRadScaleInc="-283029">
        <dgm:presLayoutVars>
          <dgm:bulletEnabled val="1"/>
        </dgm:presLayoutVars>
      </dgm:prSet>
      <dgm:spPr/>
    </dgm:pt>
    <dgm:pt modelId="{97CE9DDC-F8EC-3D4B-B4A0-7808C7368199}" type="pres">
      <dgm:prSet presAssocID="{D47D3598-ACF6-9443-AAEA-7EA16A634313}" presName="sibTrans" presStyleLbl="sibTrans2D1" presStyleIdx="2" presStyleCnt="3" custAng="21569508" custScaleX="270120" custScaleY="44702" custLinFactY="118293" custLinFactNeighborX="-17231" custLinFactNeighborY="200000"/>
      <dgm:spPr/>
    </dgm:pt>
    <dgm:pt modelId="{F3D96519-77EE-BB4F-BB46-37C08F084EAE}" type="pres">
      <dgm:prSet presAssocID="{D47D3598-ACF6-9443-AAEA-7EA16A634313}" presName="connectorText" presStyleLbl="sibTrans2D1" presStyleIdx="2" presStyleCnt="3"/>
      <dgm:spPr/>
    </dgm:pt>
  </dgm:ptLst>
  <dgm:cxnLst>
    <dgm:cxn modelId="{35C18F25-F9EE-BA4E-8F61-007C9AE35FE7}" type="presOf" srcId="{475E1788-9A20-784E-B01E-0FA8AD1D4990}" destId="{1DEC19E4-8EC5-904F-B87F-2903390D39E2}" srcOrd="1" destOrd="0" presId="urn:microsoft.com/office/officeart/2005/8/layout/cycle2"/>
    <dgm:cxn modelId="{A69C3248-45D2-344C-B8D4-81B1AC11CE98}" srcId="{5561B29F-7B95-B34D-BF59-D820517C986D}" destId="{B1AA6AF1-F4E7-304B-B86F-634043C83688}" srcOrd="0" destOrd="0" parTransId="{87408097-2BAF-E249-A82C-3F463F1DC6E3}" sibTransId="{475E1788-9A20-784E-B01E-0FA8AD1D4990}"/>
    <dgm:cxn modelId="{4957C24B-9DBB-3A47-8F02-8C02B689DCAA}" type="presOf" srcId="{5561B29F-7B95-B34D-BF59-D820517C986D}" destId="{695FA9FD-851F-CF42-8DDA-4E3A97003707}" srcOrd="0" destOrd="0" presId="urn:microsoft.com/office/officeart/2005/8/layout/cycle2"/>
    <dgm:cxn modelId="{B63A87A4-6F1D-A84E-B4FE-192BECB39125}" type="presOf" srcId="{EC2EAFE6-6D70-9D4A-86FE-89BD211761BF}" destId="{3CAED5EC-7C13-CF40-BEDB-F3B9E7493CCC}" srcOrd="0" destOrd="0" presId="urn:microsoft.com/office/officeart/2005/8/layout/cycle2"/>
    <dgm:cxn modelId="{074AF4BB-66FD-D242-A78F-B53B0B321DBB}" srcId="{5561B29F-7B95-B34D-BF59-D820517C986D}" destId="{D9BBCEB3-BC5A-2C41-9539-0C73C0D1CC92}" srcOrd="2" destOrd="0" parTransId="{EEC39B64-8C46-7742-8F74-083F4C79A9FA}" sibTransId="{D47D3598-ACF6-9443-AAEA-7EA16A634313}"/>
    <dgm:cxn modelId="{587D1BBD-4D3E-2F4A-B2F8-1A931F19C078}" type="presOf" srcId="{475E1788-9A20-784E-B01E-0FA8AD1D4990}" destId="{BB8E2A9B-A1AE-6542-BC5B-9D4A0777EBA7}" srcOrd="0" destOrd="0" presId="urn:microsoft.com/office/officeart/2005/8/layout/cycle2"/>
    <dgm:cxn modelId="{9EB1F6C2-2E0B-2C4A-BABF-82A24ED7C439}" type="presOf" srcId="{B1AA6AF1-F4E7-304B-B86F-634043C83688}" destId="{C4FEEBFB-DB6B-5242-8C77-C91926AEE007}" srcOrd="0" destOrd="0" presId="urn:microsoft.com/office/officeart/2005/8/layout/cycle2"/>
    <dgm:cxn modelId="{C5CB32D1-EDC6-1E4F-862D-02E857ADACB2}" type="presOf" srcId="{0A5D5491-87E3-7B47-946C-C73B01168DBF}" destId="{B0A053F8-0E1E-2741-BAD5-F9BF4A40E74B}" srcOrd="0" destOrd="0" presId="urn:microsoft.com/office/officeart/2005/8/layout/cycle2"/>
    <dgm:cxn modelId="{FB1561D4-CB87-BC4B-8B6A-BF2F1AA33512}" type="presOf" srcId="{D9BBCEB3-BC5A-2C41-9539-0C73C0D1CC92}" destId="{EAAE6907-92BF-9944-92C0-D656CF67AFF5}" srcOrd="0" destOrd="0" presId="urn:microsoft.com/office/officeart/2005/8/layout/cycle2"/>
    <dgm:cxn modelId="{0BE697D6-72F7-2746-A06D-E939AF174B11}" type="presOf" srcId="{0A5D5491-87E3-7B47-946C-C73B01168DBF}" destId="{2B0CAE2C-8B81-3947-8E33-8516F0DF1994}" srcOrd="1" destOrd="0" presId="urn:microsoft.com/office/officeart/2005/8/layout/cycle2"/>
    <dgm:cxn modelId="{9E83B4E2-33AB-5545-8AF1-2D1267D7D6A6}" type="presOf" srcId="{D47D3598-ACF6-9443-AAEA-7EA16A634313}" destId="{F3D96519-77EE-BB4F-BB46-37C08F084EAE}" srcOrd="1" destOrd="0" presId="urn:microsoft.com/office/officeart/2005/8/layout/cycle2"/>
    <dgm:cxn modelId="{43344FF3-30CD-AC4D-B475-4B22E5FEAD9F}" srcId="{5561B29F-7B95-B34D-BF59-D820517C986D}" destId="{EC2EAFE6-6D70-9D4A-86FE-89BD211761BF}" srcOrd="1" destOrd="0" parTransId="{41F5401F-2032-7C49-85DF-C2AD37CF0268}" sibTransId="{0A5D5491-87E3-7B47-946C-C73B01168DBF}"/>
    <dgm:cxn modelId="{04604DF8-5BF1-3B4B-B77E-D269FAA18CF1}" type="presOf" srcId="{D47D3598-ACF6-9443-AAEA-7EA16A634313}" destId="{97CE9DDC-F8EC-3D4B-B4A0-7808C7368199}" srcOrd="0" destOrd="0" presId="urn:microsoft.com/office/officeart/2005/8/layout/cycle2"/>
    <dgm:cxn modelId="{8F41D685-2C58-E44D-A87E-8D4E09D8FAF4}" type="presParOf" srcId="{695FA9FD-851F-CF42-8DDA-4E3A97003707}" destId="{C4FEEBFB-DB6B-5242-8C77-C91926AEE007}" srcOrd="0" destOrd="0" presId="urn:microsoft.com/office/officeart/2005/8/layout/cycle2"/>
    <dgm:cxn modelId="{10E5AF13-FC6C-5B4C-A569-55D9BD299C3D}" type="presParOf" srcId="{695FA9FD-851F-CF42-8DDA-4E3A97003707}" destId="{BB8E2A9B-A1AE-6542-BC5B-9D4A0777EBA7}" srcOrd="1" destOrd="0" presId="urn:microsoft.com/office/officeart/2005/8/layout/cycle2"/>
    <dgm:cxn modelId="{9C1CFBC4-EA42-6C4C-8222-F538CC0FA75E}" type="presParOf" srcId="{BB8E2A9B-A1AE-6542-BC5B-9D4A0777EBA7}" destId="{1DEC19E4-8EC5-904F-B87F-2903390D39E2}" srcOrd="0" destOrd="0" presId="urn:microsoft.com/office/officeart/2005/8/layout/cycle2"/>
    <dgm:cxn modelId="{F2E210FC-41C8-4C4C-BE48-036313454161}" type="presParOf" srcId="{695FA9FD-851F-CF42-8DDA-4E3A97003707}" destId="{3CAED5EC-7C13-CF40-BEDB-F3B9E7493CCC}" srcOrd="2" destOrd="0" presId="urn:microsoft.com/office/officeart/2005/8/layout/cycle2"/>
    <dgm:cxn modelId="{289D60C5-8A7B-2A42-ADDE-85887916801E}" type="presParOf" srcId="{695FA9FD-851F-CF42-8DDA-4E3A97003707}" destId="{B0A053F8-0E1E-2741-BAD5-F9BF4A40E74B}" srcOrd="3" destOrd="0" presId="urn:microsoft.com/office/officeart/2005/8/layout/cycle2"/>
    <dgm:cxn modelId="{D4247D6F-CB99-6C48-ABB8-4215C50D7084}" type="presParOf" srcId="{B0A053F8-0E1E-2741-BAD5-F9BF4A40E74B}" destId="{2B0CAE2C-8B81-3947-8E33-8516F0DF1994}" srcOrd="0" destOrd="0" presId="urn:microsoft.com/office/officeart/2005/8/layout/cycle2"/>
    <dgm:cxn modelId="{27151103-8DF8-0042-A437-15CEC77EC131}" type="presParOf" srcId="{695FA9FD-851F-CF42-8DDA-4E3A97003707}" destId="{EAAE6907-92BF-9944-92C0-D656CF67AFF5}" srcOrd="4" destOrd="0" presId="urn:microsoft.com/office/officeart/2005/8/layout/cycle2"/>
    <dgm:cxn modelId="{1B234489-B349-8647-ACF3-AC478A616676}" type="presParOf" srcId="{695FA9FD-851F-CF42-8DDA-4E3A97003707}" destId="{97CE9DDC-F8EC-3D4B-B4A0-7808C7368199}" srcOrd="5" destOrd="0" presId="urn:microsoft.com/office/officeart/2005/8/layout/cycle2"/>
    <dgm:cxn modelId="{F79569A9-C31A-E546-914D-D435E2A57B66}" type="presParOf" srcId="{97CE9DDC-F8EC-3D4B-B4A0-7808C7368199}" destId="{F3D96519-77EE-BB4F-BB46-37C08F084EA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CC87F2-31DE-084A-96EF-66EA745718C1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B4C69D5-F74A-DE42-A4A9-9743A043B897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Define</a:t>
          </a:r>
          <a:r>
            <a:rPr lang="en-US" sz="1600" dirty="0"/>
            <a:t> </a:t>
          </a:r>
          <a:r>
            <a:rPr lang="en-US" sz="1500" dirty="0"/>
            <a:t>(desired fairness or equity goals)</a:t>
          </a:r>
        </a:p>
      </dgm:t>
    </dgm:pt>
    <dgm:pt modelId="{9049BC64-582D-B241-A48E-B7FC2A6981A0}" type="parTrans" cxnId="{D38486BD-35CD-6B41-A7B1-0B15115AB81A}">
      <dgm:prSet/>
      <dgm:spPr/>
      <dgm:t>
        <a:bodyPr/>
        <a:lstStyle/>
        <a:p>
          <a:endParaRPr lang="en-US" sz="4000"/>
        </a:p>
      </dgm:t>
    </dgm:pt>
    <dgm:pt modelId="{B2CAD2C6-08C9-DA49-8168-CBE4E2AFD68C}" type="sibTrans" cxnId="{D38486BD-35CD-6B41-A7B1-0B15115AB81A}">
      <dgm:prSet custT="1"/>
      <dgm:spPr/>
      <dgm:t>
        <a:bodyPr/>
        <a:lstStyle/>
        <a:p>
          <a:endParaRPr lang="en-US" sz="1400"/>
        </a:p>
      </dgm:t>
    </dgm:pt>
    <dgm:pt modelId="{CBA922D8-5A20-0B47-B379-00EAF02AFB79}">
      <dgm:prSet phldrT="[Text]" custT="1"/>
      <dgm:spPr/>
      <dgm:t>
        <a:bodyPr/>
        <a:lstStyle/>
        <a:p>
          <a:r>
            <a:rPr lang="en-US" sz="1600" dirty="0">
              <a:solidFill>
                <a:srgbClr val="FFFF00"/>
              </a:solidFill>
            </a:rPr>
            <a:t>Understand </a:t>
          </a:r>
          <a:r>
            <a:rPr lang="en-US" sz="1500" dirty="0"/>
            <a:t>(root causes of bias)</a:t>
          </a:r>
        </a:p>
      </dgm:t>
    </dgm:pt>
    <dgm:pt modelId="{B4FE76A6-8D2C-824D-A2AB-91F4A932EDF0}" type="parTrans" cxnId="{BD61E86B-CD79-C24C-9A9C-6AA170018F8F}">
      <dgm:prSet/>
      <dgm:spPr/>
      <dgm:t>
        <a:bodyPr/>
        <a:lstStyle/>
        <a:p>
          <a:endParaRPr lang="en-US" sz="4000"/>
        </a:p>
      </dgm:t>
    </dgm:pt>
    <dgm:pt modelId="{C4374117-257B-564E-A016-889E968E4EC5}" type="sibTrans" cxnId="{BD61E86B-CD79-C24C-9A9C-6AA170018F8F}">
      <dgm:prSet custT="1"/>
      <dgm:spPr/>
      <dgm:t>
        <a:bodyPr/>
        <a:lstStyle/>
        <a:p>
          <a:endParaRPr lang="en-US" sz="1400"/>
        </a:p>
      </dgm:t>
    </dgm:pt>
    <dgm:pt modelId="{B191545B-C2EF-D549-93F3-60F7B477C592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Improve</a:t>
          </a:r>
          <a:r>
            <a:rPr lang="en-US" sz="1600" dirty="0"/>
            <a:t> </a:t>
          </a:r>
          <a:r>
            <a:rPr lang="en-US" sz="1500" dirty="0"/>
            <a:t>(fairness of AI systems)</a:t>
          </a:r>
        </a:p>
      </dgm:t>
    </dgm:pt>
    <dgm:pt modelId="{A3DD6BDD-B309-5E40-B3DE-934BCD3FAE8F}" type="parTrans" cxnId="{CD9A2FC8-6C08-3941-AB0D-0D4C68DDD55F}">
      <dgm:prSet/>
      <dgm:spPr/>
      <dgm:t>
        <a:bodyPr/>
        <a:lstStyle/>
        <a:p>
          <a:endParaRPr lang="en-US" sz="4000"/>
        </a:p>
      </dgm:t>
    </dgm:pt>
    <dgm:pt modelId="{5EDFFF77-F75C-4448-A469-F6EEE870B8CB}" type="sibTrans" cxnId="{CD9A2FC8-6C08-3941-AB0D-0D4C68DDD55F}">
      <dgm:prSet custT="1"/>
      <dgm:spPr/>
      <dgm:t>
        <a:bodyPr/>
        <a:lstStyle/>
        <a:p>
          <a:endParaRPr lang="en-US" sz="1400"/>
        </a:p>
      </dgm:t>
    </dgm:pt>
    <dgm:pt modelId="{9B490C4E-018E-4E4C-9123-6DEC25A017B8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Measure</a:t>
          </a:r>
          <a:r>
            <a:rPr lang="en-US" sz="1600" dirty="0"/>
            <a:t> and </a:t>
          </a:r>
          <a:br>
            <a:rPr lang="en-US" sz="1600" dirty="0"/>
          </a:br>
          <a:r>
            <a:rPr lang="en-US" sz="1600" dirty="0"/>
            <a:t>Detect </a:t>
          </a:r>
          <a:r>
            <a:rPr lang="en-US" sz="1500" dirty="0"/>
            <a:t>(bias</a:t>
          </a:r>
          <a:r>
            <a:rPr lang="en-US" sz="1600" dirty="0"/>
            <a:t>)</a:t>
          </a:r>
        </a:p>
      </dgm:t>
    </dgm:pt>
    <dgm:pt modelId="{D5B62046-EBD9-444F-B22E-A150B68A377D}" type="parTrans" cxnId="{8B778D0D-2C90-0C4D-8419-102593FA873A}">
      <dgm:prSet/>
      <dgm:spPr/>
      <dgm:t>
        <a:bodyPr/>
        <a:lstStyle/>
        <a:p>
          <a:endParaRPr lang="en-US" sz="4000"/>
        </a:p>
      </dgm:t>
    </dgm:pt>
    <dgm:pt modelId="{360C0EBC-C8A7-7D48-BB21-C963F33A394E}" type="sibTrans" cxnId="{8B778D0D-2C90-0C4D-8419-102593FA873A}">
      <dgm:prSet custT="1"/>
      <dgm:spPr/>
      <dgm:t>
        <a:bodyPr/>
        <a:lstStyle/>
        <a:p>
          <a:endParaRPr lang="en-US" sz="1400"/>
        </a:p>
      </dgm:t>
    </dgm:pt>
    <dgm:pt modelId="{F987D459-6E09-684C-8F26-50EC6B3426A1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Mitigate</a:t>
          </a:r>
          <a:r>
            <a:rPr lang="en-US" sz="1600" dirty="0"/>
            <a:t> </a:t>
          </a:r>
          <a:br>
            <a:rPr lang="en-US" sz="1600" dirty="0"/>
          </a:br>
          <a:r>
            <a:rPr lang="en-US" sz="1500" dirty="0"/>
            <a:t>(the impact through adjusting interventions)</a:t>
          </a:r>
        </a:p>
      </dgm:t>
    </dgm:pt>
    <dgm:pt modelId="{46782A74-20A0-CD40-93BD-D32A3B7362D3}" type="parTrans" cxnId="{822D7BEE-9078-9B45-B45A-853740DCA60F}">
      <dgm:prSet/>
      <dgm:spPr/>
      <dgm:t>
        <a:bodyPr/>
        <a:lstStyle/>
        <a:p>
          <a:endParaRPr lang="en-US" sz="4000"/>
        </a:p>
      </dgm:t>
    </dgm:pt>
    <dgm:pt modelId="{13F84776-5A3C-EF45-962B-D4DCFC349173}" type="sibTrans" cxnId="{822D7BEE-9078-9B45-B45A-853740DCA60F}">
      <dgm:prSet custT="1"/>
      <dgm:spPr/>
      <dgm:t>
        <a:bodyPr/>
        <a:lstStyle/>
        <a:p>
          <a:endParaRPr lang="en-US" sz="1400"/>
        </a:p>
      </dgm:t>
    </dgm:pt>
    <dgm:pt modelId="{9DD172E8-7491-784E-A583-359EB46D415E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1600" dirty="0">
              <a:solidFill>
                <a:srgbClr val="FFFF00"/>
              </a:solidFill>
            </a:rPr>
            <a:t>Monitor &amp; Evaluate</a:t>
          </a:r>
        </a:p>
      </dgm:t>
    </dgm:pt>
    <dgm:pt modelId="{2CF992CF-84EC-C341-87E9-920C5AA5564A}" type="parTrans" cxnId="{EA6E8507-8890-BC4F-9591-BF2E62EA68E6}">
      <dgm:prSet/>
      <dgm:spPr/>
      <dgm:t>
        <a:bodyPr/>
        <a:lstStyle/>
        <a:p>
          <a:endParaRPr lang="en-US" sz="4000"/>
        </a:p>
      </dgm:t>
    </dgm:pt>
    <dgm:pt modelId="{12A03866-0C63-6442-B67A-4231651BA43A}" type="sibTrans" cxnId="{EA6E8507-8890-BC4F-9591-BF2E62EA68E6}">
      <dgm:prSet/>
      <dgm:spPr/>
      <dgm:t>
        <a:bodyPr/>
        <a:lstStyle/>
        <a:p>
          <a:endParaRPr lang="en-US" sz="2400"/>
        </a:p>
      </dgm:t>
    </dgm:pt>
    <dgm:pt modelId="{AFC89AAE-5166-6E4E-BD10-09B5BFDB4480}" type="pres">
      <dgm:prSet presAssocID="{4BCC87F2-31DE-084A-96EF-66EA745718C1}" presName="Name0" presStyleCnt="0">
        <dgm:presLayoutVars>
          <dgm:dir/>
          <dgm:resizeHandles val="exact"/>
        </dgm:presLayoutVars>
      </dgm:prSet>
      <dgm:spPr/>
    </dgm:pt>
    <dgm:pt modelId="{D8BEB5D4-FC6F-2340-BF7B-B648AF79BC73}" type="pres">
      <dgm:prSet presAssocID="{BB4C69D5-F74A-DE42-A4A9-9743A043B897}" presName="node" presStyleLbl="node1" presStyleIdx="0" presStyleCnt="6" custScaleY="108636">
        <dgm:presLayoutVars>
          <dgm:bulletEnabled val="1"/>
        </dgm:presLayoutVars>
      </dgm:prSet>
      <dgm:spPr/>
    </dgm:pt>
    <dgm:pt modelId="{87AF59AC-0A09-AC4B-AA7A-9371A00BA7B6}" type="pres">
      <dgm:prSet presAssocID="{B2CAD2C6-08C9-DA49-8168-CBE4E2AFD68C}" presName="sibTrans" presStyleLbl="sibTrans2D1" presStyleIdx="0" presStyleCnt="5"/>
      <dgm:spPr/>
    </dgm:pt>
    <dgm:pt modelId="{D0DBE1CE-87F6-2649-87AF-4806A61E8CD5}" type="pres">
      <dgm:prSet presAssocID="{B2CAD2C6-08C9-DA49-8168-CBE4E2AFD68C}" presName="connectorText" presStyleLbl="sibTrans2D1" presStyleIdx="0" presStyleCnt="5"/>
      <dgm:spPr/>
    </dgm:pt>
    <dgm:pt modelId="{CE661B88-75C1-B34E-9D3A-19E19ED75A0E}" type="pres">
      <dgm:prSet presAssocID="{9B490C4E-018E-4E4C-9123-6DEC25A017B8}" presName="node" presStyleLbl="node1" presStyleIdx="1" presStyleCnt="6" custScaleY="108636">
        <dgm:presLayoutVars>
          <dgm:bulletEnabled val="1"/>
        </dgm:presLayoutVars>
      </dgm:prSet>
      <dgm:spPr/>
    </dgm:pt>
    <dgm:pt modelId="{B03F211E-6853-0D45-A487-AA6C8F2C0B24}" type="pres">
      <dgm:prSet presAssocID="{360C0EBC-C8A7-7D48-BB21-C963F33A394E}" presName="sibTrans" presStyleLbl="sibTrans2D1" presStyleIdx="1" presStyleCnt="5"/>
      <dgm:spPr/>
    </dgm:pt>
    <dgm:pt modelId="{0ED02C45-2DAB-5D4E-9E15-2D1EBE0D5759}" type="pres">
      <dgm:prSet presAssocID="{360C0EBC-C8A7-7D48-BB21-C963F33A394E}" presName="connectorText" presStyleLbl="sibTrans2D1" presStyleIdx="1" presStyleCnt="5"/>
      <dgm:spPr/>
    </dgm:pt>
    <dgm:pt modelId="{F1B6D5C2-8027-F44E-83ED-4F033CD810F9}" type="pres">
      <dgm:prSet presAssocID="{CBA922D8-5A20-0B47-B379-00EAF02AFB79}" presName="node" presStyleLbl="node1" presStyleIdx="2" presStyleCnt="6" custScaleX="111589" custScaleY="108636">
        <dgm:presLayoutVars>
          <dgm:bulletEnabled val="1"/>
        </dgm:presLayoutVars>
      </dgm:prSet>
      <dgm:spPr/>
    </dgm:pt>
    <dgm:pt modelId="{4D927AD8-6948-AC44-B863-A110433F2977}" type="pres">
      <dgm:prSet presAssocID="{C4374117-257B-564E-A016-889E968E4EC5}" presName="sibTrans" presStyleLbl="sibTrans2D1" presStyleIdx="2" presStyleCnt="5"/>
      <dgm:spPr/>
    </dgm:pt>
    <dgm:pt modelId="{65BD3E02-4D6E-794D-B6FE-5FCD053A9FE6}" type="pres">
      <dgm:prSet presAssocID="{C4374117-257B-564E-A016-889E968E4EC5}" presName="connectorText" presStyleLbl="sibTrans2D1" presStyleIdx="2" presStyleCnt="5"/>
      <dgm:spPr/>
    </dgm:pt>
    <dgm:pt modelId="{13D8D15E-3B5F-1B48-BA99-8D19449FB702}" type="pres">
      <dgm:prSet presAssocID="{B191545B-C2EF-D549-93F3-60F7B477C592}" presName="node" presStyleLbl="node1" presStyleIdx="3" presStyleCnt="6" custScaleY="108636">
        <dgm:presLayoutVars>
          <dgm:bulletEnabled val="1"/>
        </dgm:presLayoutVars>
      </dgm:prSet>
      <dgm:spPr/>
    </dgm:pt>
    <dgm:pt modelId="{55CD432B-6C89-9348-A2BA-F31EF0F21AD4}" type="pres">
      <dgm:prSet presAssocID="{5EDFFF77-F75C-4448-A469-F6EEE870B8CB}" presName="sibTrans" presStyleLbl="sibTrans2D1" presStyleIdx="3" presStyleCnt="5"/>
      <dgm:spPr/>
    </dgm:pt>
    <dgm:pt modelId="{8F483958-30F6-3244-9291-1D98BAC0763D}" type="pres">
      <dgm:prSet presAssocID="{5EDFFF77-F75C-4448-A469-F6EEE870B8CB}" presName="connectorText" presStyleLbl="sibTrans2D1" presStyleIdx="3" presStyleCnt="5"/>
      <dgm:spPr/>
    </dgm:pt>
    <dgm:pt modelId="{DDE803AC-5F89-AF4D-9419-CAE5E03D3E7F}" type="pres">
      <dgm:prSet presAssocID="{F987D459-6E09-684C-8F26-50EC6B3426A1}" presName="node" presStyleLbl="node1" presStyleIdx="4" presStyleCnt="6" custScaleX="130094" custScaleY="108743">
        <dgm:presLayoutVars>
          <dgm:bulletEnabled val="1"/>
        </dgm:presLayoutVars>
      </dgm:prSet>
      <dgm:spPr/>
    </dgm:pt>
    <dgm:pt modelId="{2B1AF83F-1014-7842-A4FD-D472ACBD6AD2}" type="pres">
      <dgm:prSet presAssocID="{13F84776-5A3C-EF45-962B-D4DCFC349173}" presName="sibTrans" presStyleLbl="sibTrans2D1" presStyleIdx="4" presStyleCnt="5"/>
      <dgm:spPr/>
    </dgm:pt>
    <dgm:pt modelId="{5F87597A-8E1C-E34F-9E6F-FDD55EC25629}" type="pres">
      <dgm:prSet presAssocID="{13F84776-5A3C-EF45-962B-D4DCFC349173}" presName="connectorText" presStyleLbl="sibTrans2D1" presStyleIdx="4" presStyleCnt="5"/>
      <dgm:spPr/>
    </dgm:pt>
    <dgm:pt modelId="{809C2B85-9643-4E4D-B06D-EDC2F0C8D501}" type="pres">
      <dgm:prSet presAssocID="{9DD172E8-7491-784E-A583-359EB46D415E}" presName="node" presStyleLbl="node1" presStyleIdx="5" presStyleCnt="6" custScaleY="108636">
        <dgm:presLayoutVars>
          <dgm:bulletEnabled val="1"/>
        </dgm:presLayoutVars>
      </dgm:prSet>
      <dgm:spPr/>
    </dgm:pt>
  </dgm:ptLst>
  <dgm:cxnLst>
    <dgm:cxn modelId="{BE263F00-0F54-ED43-91C4-6EB1C1EFE4C1}" type="presOf" srcId="{360C0EBC-C8A7-7D48-BB21-C963F33A394E}" destId="{0ED02C45-2DAB-5D4E-9E15-2D1EBE0D5759}" srcOrd="1" destOrd="0" presId="urn:microsoft.com/office/officeart/2005/8/layout/process1"/>
    <dgm:cxn modelId="{8FA5BF02-08F4-E748-AC93-E27C377C3CFE}" type="presOf" srcId="{CBA922D8-5A20-0B47-B379-00EAF02AFB79}" destId="{F1B6D5C2-8027-F44E-83ED-4F033CD810F9}" srcOrd="0" destOrd="0" presId="urn:microsoft.com/office/officeart/2005/8/layout/process1"/>
    <dgm:cxn modelId="{EA6E8507-8890-BC4F-9591-BF2E62EA68E6}" srcId="{4BCC87F2-31DE-084A-96EF-66EA745718C1}" destId="{9DD172E8-7491-784E-A583-359EB46D415E}" srcOrd="5" destOrd="0" parTransId="{2CF992CF-84EC-C341-87E9-920C5AA5564A}" sibTransId="{12A03866-0C63-6442-B67A-4231651BA43A}"/>
    <dgm:cxn modelId="{8B778D0D-2C90-0C4D-8419-102593FA873A}" srcId="{4BCC87F2-31DE-084A-96EF-66EA745718C1}" destId="{9B490C4E-018E-4E4C-9123-6DEC25A017B8}" srcOrd="1" destOrd="0" parTransId="{D5B62046-EBD9-444F-B22E-A150B68A377D}" sibTransId="{360C0EBC-C8A7-7D48-BB21-C963F33A394E}"/>
    <dgm:cxn modelId="{26F76F11-4420-AD44-A0BD-A584E327735C}" type="presOf" srcId="{F987D459-6E09-684C-8F26-50EC6B3426A1}" destId="{DDE803AC-5F89-AF4D-9419-CAE5E03D3E7F}" srcOrd="0" destOrd="0" presId="urn:microsoft.com/office/officeart/2005/8/layout/process1"/>
    <dgm:cxn modelId="{ED916B18-2DFE-6843-BD3E-4434F0DE2B39}" type="presOf" srcId="{4BCC87F2-31DE-084A-96EF-66EA745718C1}" destId="{AFC89AAE-5166-6E4E-BD10-09B5BFDB4480}" srcOrd="0" destOrd="0" presId="urn:microsoft.com/office/officeart/2005/8/layout/process1"/>
    <dgm:cxn modelId="{DAF47D2A-6A5B-7D4F-8682-B6535C0A794E}" type="presOf" srcId="{5EDFFF77-F75C-4448-A469-F6EEE870B8CB}" destId="{55CD432B-6C89-9348-A2BA-F31EF0F21AD4}" srcOrd="0" destOrd="0" presId="urn:microsoft.com/office/officeart/2005/8/layout/process1"/>
    <dgm:cxn modelId="{3C465D4A-6E97-8842-B5D2-38696C9C2392}" type="presOf" srcId="{C4374117-257B-564E-A016-889E968E4EC5}" destId="{65BD3E02-4D6E-794D-B6FE-5FCD053A9FE6}" srcOrd="1" destOrd="0" presId="urn:microsoft.com/office/officeart/2005/8/layout/process1"/>
    <dgm:cxn modelId="{3C72CD50-BD07-8642-B713-BC621AF652A0}" type="presOf" srcId="{B191545B-C2EF-D549-93F3-60F7B477C592}" destId="{13D8D15E-3B5F-1B48-BA99-8D19449FB702}" srcOrd="0" destOrd="0" presId="urn:microsoft.com/office/officeart/2005/8/layout/process1"/>
    <dgm:cxn modelId="{799C4A51-2DDE-C944-8D6F-A1DC46977038}" type="presOf" srcId="{C4374117-257B-564E-A016-889E968E4EC5}" destId="{4D927AD8-6948-AC44-B863-A110433F2977}" srcOrd="0" destOrd="0" presId="urn:microsoft.com/office/officeart/2005/8/layout/process1"/>
    <dgm:cxn modelId="{9B6E9661-74BE-1045-8CF8-12A02E5AD3F8}" type="presOf" srcId="{9DD172E8-7491-784E-A583-359EB46D415E}" destId="{809C2B85-9643-4E4D-B06D-EDC2F0C8D501}" srcOrd="0" destOrd="0" presId="urn:microsoft.com/office/officeart/2005/8/layout/process1"/>
    <dgm:cxn modelId="{BD61E86B-CD79-C24C-9A9C-6AA170018F8F}" srcId="{4BCC87F2-31DE-084A-96EF-66EA745718C1}" destId="{CBA922D8-5A20-0B47-B379-00EAF02AFB79}" srcOrd="2" destOrd="0" parTransId="{B4FE76A6-8D2C-824D-A2AB-91F4A932EDF0}" sibTransId="{C4374117-257B-564E-A016-889E968E4EC5}"/>
    <dgm:cxn modelId="{D8216990-D3E9-5447-8BD9-47D6867B8315}" type="presOf" srcId="{5EDFFF77-F75C-4448-A469-F6EEE870B8CB}" destId="{8F483958-30F6-3244-9291-1D98BAC0763D}" srcOrd="1" destOrd="0" presId="urn:microsoft.com/office/officeart/2005/8/layout/process1"/>
    <dgm:cxn modelId="{862807A0-C0B7-9D42-B3CD-14951E48D40C}" type="presOf" srcId="{13F84776-5A3C-EF45-962B-D4DCFC349173}" destId="{2B1AF83F-1014-7842-A4FD-D472ACBD6AD2}" srcOrd="0" destOrd="0" presId="urn:microsoft.com/office/officeart/2005/8/layout/process1"/>
    <dgm:cxn modelId="{9B0F7CA7-28D1-DD41-8E89-DE55083697C7}" type="presOf" srcId="{360C0EBC-C8A7-7D48-BB21-C963F33A394E}" destId="{B03F211E-6853-0D45-A487-AA6C8F2C0B24}" srcOrd="0" destOrd="0" presId="urn:microsoft.com/office/officeart/2005/8/layout/process1"/>
    <dgm:cxn modelId="{B6510DAA-B0A0-494A-B015-9CAC3E50588D}" type="presOf" srcId="{B2CAD2C6-08C9-DA49-8168-CBE4E2AFD68C}" destId="{D0DBE1CE-87F6-2649-87AF-4806A61E8CD5}" srcOrd="1" destOrd="0" presId="urn:microsoft.com/office/officeart/2005/8/layout/process1"/>
    <dgm:cxn modelId="{1828C1B5-669B-D44F-89FF-6A4427EC92A3}" type="presOf" srcId="{9B490C4E-018E-4E4C-9123-6DEC25A017B8}" destId="{CE661B88-75C1-B34E-9D3A-19E19ED75A0E}" srcOrd="0" destOrd="0" presId="urn:microsoft.com/office/officeart/2005/8/layout/process1"/>
    <dgm:cxn modelId="{D38486BD-35CD-6B41-A7B1-0B15115AB81A}" srcId="{4BCC87F2-31DE-084A-96EF-66EA745718C1}" destId="{BB4C69D5-F74A-DE42-A4A9-9743A043B897}" srcOrd="0" destOrd="0" parTransId="{9049BC64-582D-B241-A48E-B7FC2A6981A0}" sibTransId="{B2CAD2C6-08C9-DA49-8168-CBE4E2AFD68C}"/>
    <dgm:cxn modelId="{DD3F37BE-1ED4-2548-BC1A-09827BD9D25D}" type="presOf" srcId="{BB4C69D5-F74A-DE42-A4A9-9743A043B897}" destId="{D8BEB5D4-FC6F-2340-BF7B-B648AF79BC73}" srcOrd="0" destOrd="0" presId="urn:microsoft.com/office/officeart/2005/8/layout/process1"/>
    <dgm:cxn modelId="{CD9A2FC8-6C08-3941-AB0D-0D4C68DDD55F}" srcId="{4BCC87F2-31DE-084A-96EF-66EA745718C1}" destId="{B191545B-C2EF-D549-93F3-60F7B477C592}" srcOrd="3" destOrd="0" parTransId="{A3DD6BDD-B309-5E40-B3DE-934BCD3FAE8F}" sibTransId="{5EDFFF77-F75C-4448-A469-F6EEE870B8CB}"/>
    <dgm:cxn modelId="{5534CECF-C307-9445-AFE8-ECEC578BE96E}" type="presOf" srcId="{13F84776-5A3C-EF45-962B-D4DCFC349173}" destId="{5F87597A-8E1C-E34F-9E6F-FDD55EC25629}" srcOrd="1" destOrd="0" presId="urn:microsoft.com/office/officeart/2005/8/layout/process1"/>
    <dgm:cxn modelId="{C823F7E8-0736-AD45-874C-1DA989C62303}" type="presOf" srcId="{B2CAD2C6-08C9-DA49-8168-CBE4E2AFD68C}" destId="{87AF59AC-0A09-AC4B-AA7A-9371A00BA7B6}" srcOrd="0" destOrd="0" presId="urn:microsoft.com/office/officeart/2005/8/layout/process1"/>
    <dgm:cxn modelId="{822D7BEE-9078-9B45-B45A-853740DCA60F}" srcId="{4BCC87F2-31DE-084A-96EF-66EA745718C1}" destId="{F987D459-6E09-684C-8F26-50EC6B3426A1}" srcOrd="4" destOrd="0" parTransId="{46782A74-20A0-CD40-93BD-D32A3B7362D3}" sibTransId="{13F84776-5A3C-EF45-962B-D4DCFC349173}"/>
    <dgm:cxn modelId="{80691A09-4267-DC45-868D-60A972C9AF9B}" type="presParOf" srcId="{AFC89AAE-5166-6E4E-BD10-09B5BFDB4480}" destId="{D8BEB5D4-FC6F-2340-BF7B-B648AF79BC73}" srcOrd="0" destOrd="0" presId="urn:microsoft.com/office/officeart/2005/8/layout/process1"/>
    <dgm:cxn modelId="{20FBF3D3-EDB8-6A43-8745-5A4F27778D0E}" type="presParOf" srcId="{AFC89AAE-5166-6E4E-BD10-09B5BFDB4480}" destId="{87AF59AC-0A09-AC4B-AA7A-9371A00BA7B6}" srcOrd="1" destOrd="0" presId="urn:microsoft.com/office/officeart/2005/8/layout/process1"/>
    <dgm:cxn modelId="{620E446E-9C84-7D4A-872B-BDF4CAB49A83}" type="presParOf" srcId="{87AF59AC-0A09-AC4B-AA7A-9371A00BA7B6}" destId="{D0DBE1CE-87F6-2649-87AF-4806A61E8CD5}" srcOrd="0" destOrd="0" presId="urn:microsoft.com/office/officeart/2005/8/layout/process1"/>
    <dgm:cxn modelId="{1129E26A-8FF3-2B48-A996-9F1C2A781EBC}" type="presParOf" srcId="{AFC89AAE-5166-6E4E-BD10-09B5BFDB4480}" destId="{CE661B88-75C1-B34E-9D3A-19E19ED75A0E}" srcOrd="2" destOrd="0" presId="urn:microsoft.com/office/officeart/2005/8/layout/process1"/>
    <dgm:cxn modelId="{F8C7D178-9113-3F48-83B2-41B373369A9D}" type="presParOf" srcId="{AFC89AAE-5166-6E4E-BD10-09B5BFDB4480}" destId="{B03F211E-6853-0D45-A487-AA6C8F2C0B24}" srcOrd="3" destOrd="0" presId="urn:microsoft.com/office/officeart/2005/8/layout/process1"/>
    <dgm:cxn modelId="{D91A4ED1-BE75-A947-AA3E-899F46A4A0C0}" type="presParOf" srcId="{B03F211E-6853-0D45-A487-AA6C8F2C0B24}" destId="{0ED02C45-2DAB-5D4E-9E15-2D1EBE0D5759}" srcOrd="0" destOrd="0" presId="urn:microsoft.com/office/officeart/2005/8/layout/process1"/>
    <dgm:cxn modelId="{A13D7F51-0008-0D4D-9E60-4A6487AD2B07}" type="presParOf" srcId="{AFC89AAE-5166-6E4E-BD10-09B5BFDB4480}" destId="{F1B6D5C2-8027-F44E-83ED-4F033CD810F9}" srcOrd="4" destOrd="0" presId="urn:microsoft.com/office/officeart/2005/8/layout/process1"/>
    <dgm:cxn modelId="{03BE157D-AA5A-1B46-9BBB-619FC963CB45}" type="presParOf" srcId="{AFC89AAE-5166-6E4E-BD10-09B5BFDB4480}" destId="{4D927AD8-6948-AC44-B863-A110433F2977}" srcOrd="5" destOrd="0" presId="urn:microsoft.com/office/officeart/2005/8/layout/process1"/>
    <dgm:cxn modelId="{61DDE245-0CB2-6747-A663-77E63C96D159}" type="presParOf" srcId="{4D927AD8-6948-AC44-B863-A110433F2977}" destId="{65BD3E02-4D6E-794D-B6FE-5FCD053A9FE6}" srcOrd="0" destOrd="0" presId="urn:microsoft.com/office/officeart/2005/8/layout/process1"/>
    <dgm:cxn modelId="{F5DD6D32-7BA0-3943-8F23-355FB781FEF9}" type="presParOf" srcId="{AFC89AAE-5166-6E4E-BD10-09B5BFDB4480}" destId="{13D8D15E-3B5F-1B48-BA99-8D19449FB702}" srcOrd="6" destOrd="0" presId="urn:microsoft.com/office/officeart/2005/8/layout/process1"/>
    <dgm:cxn modelId="{DE1D0B16-2AA3-AB4B-BEAA-DC250CD2AA3F}" type="presParOf" srcId="{AFC89AAE-5166-6E4E-BD10-09B5BFDB4480}" destId="{55CD432B-6C89-9348-A2BA-F31EF0F21AD4}" srcOrd="7" destOrd="0" presId="urn:microsoft.com/office/officeart/2005/8/layout/process1"/>
    <dgm:cxn modelId="{D80CAD1F-F305-4A4A-96EE-77A9F7A69937}" type="presParOf" srcId="{55CD432B-6C89-9348-A2BA-F31EF0F21AD4}" destId="{8F483958-30F6-3244-9291-1D98BAC0763D}" srcOrd="0" destOrd="0" presId="urn:microsoft.com/office/officeart/2005/8/layout/process1"/>
    <dgm:cxn modelId="{C0B58F97-B386-CB41-BFBD-BE61D5E6ED9E}" type="presParOf" srcId="{AFC89AAE-5166-6E4E-BD10-09B5BFDB4480}" destId="{DDE803AC-5F89-AF4D-9419-CAE5E03D3E7F}" srcOrd="8" destOrd="0" presId="urn:microsoft.com/office/officeart/2005/8/layout/process1"/>
    <dgm:cxn modelId="{878855E1-C4B5-1844-82AC-69E9D1215A28}" type="presParOf" srcId="{AFC89AAE-5166-6E4E-BD10-09B5BFDB4480}" destId="{2B1AF83F-1014-7842-A4FD-D472ACBD6AD2}" srcOrd="9" destOrd="0" presId="urn:microsoft.com/office/officeart/2005/8/layout/process1"/>
    <dgm:cxn modelId="{8979A549-F0CC-E747-A9D9-6C62A9C1CB55}" type="presParOf" srcId="{2B1AF83F-1014-7842-A4FD-D472ACBD6AD2}" destId="{5F87597A-8E1C-E34F-9E6F-FDD55EC25629}" srcOrd="0" destOrd="0" presId="urn:microsoft.com/office/officeart/2005/8/layout/process1"/>
    <dgm:cxn modelId="{53574000-B5AC-B446-BDF9-A46F6EE9F850}" type="presParOf" srcId="{AFC89AAE-5166-6E4E-BD10-09B5BFDB4480}" destId="{809C2B85-9643-4E4D-B06D-EDC2F0C8D50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2EF61-F651-3C43-BEED-805480128E21}">
      <dsp:nvSpPr>
        <dsp:cNvPr id="0" name=""/>
        <dsp:cNvSpPr/>
      </dsp:nvSpPr>
      <dsp:spPr>
        <a:xfrm>
          <a:off x="5792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World</a:t>
          </a:r>
        </a:p>
      </dsp:txBody>
      <dsp:txXfrm>
        <a:off x="37347" y="1969377"/>
        <a:ext cx="1732481" cy="1014244"/>
      </dsp:txXfrm>
    </dsp:sp>
    <dsp:sp modelId="{640CB942-B6B0-284F-94EE-DAA36E8740EB}">
      <dsp:nvSpPr>
        <dsp:cNvPr id="0" name=""/>
        <dsp:cNvSpPr/>
      </dsp:nvSpPr>
      <dsp:spPr>
        <a:xfrm>
          <a:off x="1980942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80942" y="2342907"/>
        <a:ext cx="266466" cy="267184"/>
      </dsp:txXfrm>
    </dsp:sp>
    <dsp:sp modelId="{25DE5F47-6F09-D644-B951-7ECCCE199BBD}">
      <dsp:nvSpPr>
        <dsp:cNvPr id="0" name=""/>
        <dsp:cNvSpPr/>
      </dsp:nvSpPr>
      <dsp:spPr>
        <a:xfrm>
          <a:off x="2519620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2551175" y="1969377"/>
        <a:ext cx="1732481" cy="1014244"/>
      </dsp:txXfrm>
    </dsp:sp>
    <dsp:sp modelId="{A81B3B9C-94DD-7049-8278-CBDCBD9310BC}">
      <dsp:nvSpPr>
        <dsp:cNvPr id="0" name=""/>
        <dsp:cNvSpPr/>
      </dsp:nvSpPr>
      <dsp:spPr>
        <a:xfrm>
          <a:off x="4494770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94770" y="2342907"/>
        <a:ext cx="266466" cy="267184"/>
      </dsp:txXfrm>
    </dsp:sp>
    <dsp:sp modelId="{01EF44C5-252B-0A4C-A30C-84CCF917CBC0}">
      <dsp:nvSpPr>
        <dsp:cNvPr id="0" name=""/>
        <dsp:cNvSpPr/>
      </dsp:nvSpPr>
      <dsp:spPr>
        <a:xfrm>
          <a:off x="5033447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 Pipeline</a:t>
          </a:r>
        </a:p>
      </dsp:txBody>
      <dsp:txXfrm>
        <a:off x="5065002" y="1969377"/>
        <a:ext cx="1732481" cy="1014244"/>
      </dsp:txXfrm>
    </dsp:sp>
    <dsp:sp modelId="{E1EB2EAF-2685-2145-B9F3-CD0B1D45E34B}">
      <dsp:nvSpPr>
        <dsp:cNvPr id="0" name=""/>
        <dsp:cNvSpPr/>
      </dsp:nvSpPr>
      <dsp:spPr>
        <a:xfrm>
          <a:off x="7008598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008598" y="2342907"/>
        <a:ext cx="266466" cy="267184"/>
      </dsp:txXfrm>
    </dsp:sp>
    <dsp:sp modelId="{6D4D51E8-C9B9-9A4E-8104-8412D5416B4E}">
      <dsp:nvSpPr>
        <dsp:cNvPr id="0" name=""/>
        <dsp:cNvSpPr/>
      </dsp:nvSpPr>
      <dsp:spPr>
        <a:xfrm>
          <a:off x="7547275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Actions</a:t>
          </a:r>
        </a:p>
      </dsp:txBody>
      <dsp:txXfrm>
        <a:off x="7578830" y="1969377"/>
        <a:ext cx="1732481" cy="1014244"/>
      </dsp:txXfrm>
    </dsp:sp>
    <dsp:sp modelId="{DDA29801-4FFE-E148-B2C2-F3ED5401E54F}">
      <dsp:nvSpPr>
        <dsp:cNvPr id="0" name=""/>
        <dsp:cNvSpPr/>
      </dsp:nvSpPr>
      <dsp:spPr>
        <a:xfrm>
          <a:off x="9522426" y="2253846"/>
          <a:ext cx="380665" cy="4453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522426" y="2342907"/>
        <a:ext cx="266466" cy="267184"/>
      </dsp:txXfrm>
    </dsp:sp>
    <dsp:sp modelId="{3D4D8B31-373B-B045-80B9-309C115BBC99}">
      <dsp:nvSpPr>
        <dsp:cNvPr id="0" name=""/>
        <dsp:cNvSpPr/>
      </dsp:nvSpPr>
      <dsp:spPr>
        <a:xfrm>
          <a:off x="10061103" y="1937822"/>
          <a:ext cx="1795591" cy="10773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Disparity in Outcomes</a:t>
          </a:r>
        </a:p>
      </dsp:txBody>
      <dsp:txXfrm>
        <a:off x="10092658" y="1969377"/>
        <a:ext cx="1732481" cy="10142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72704-2C79-1549-AD4C-2ABDFCF80356}">
      <dsp:nvSpPr>
        <dsp:cNvPr id="0" name=""/>
        <dsp:cNvSpPr/>
      </dsp:nvSpPr>
      <dsp:spPr>
        <a:xfrm>
          <a:off x="3272577" y="1542515"/>
          <a:ext cx="1894317" cy="18943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79B68-7D0E-3548-B16D-A344B53C42D7}">
      <dsp:nvSpPr>
        <dsp:cNvPr id="0" name=""/>
        <dsp:cNvSpPr/>
      </dsp:nvSpPr>
      <dsp:spPr>
        <a:xfrm>
          <a:off x="3121032" y="0"/>
          <a:ext cx="2197408" cy="12718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Decisionmakers</a:t>
          </a:r>
        </a:p>
      </dsp:txBody>
      <dsp:txXfrm>
        <a:off x="3121032" y="0"/>
        <a:ext cx="2197408" cy="1271898"/>
      </dsp:txXfrm>
    </dsp:sp>
    <dsp:sp modelId="{4DC0A323-65EA-1446-B582-C264FDE2C884}">
      <dsp:nvSpPr>
        <dsp:cNvPr id="0" name=""/>
        <dsp:cNvSpPr/>
      </dsp:nvSpPr>
      <dsp:spPr>
        <a:xfrm>
          <a:off x="3993176" y="2065888"/>
          <a:ext cx="1894317" cy="18943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639AB9-A8C0-DB43-BC82-AAE13951E5CC}">
      <dsp:nvSpPr>
        <dsp:cNvPr id="0" name=""/>
        <dsp:cNvSpPr/>
      </dsp:nvSpPr>
      <dsp:spPr>
        <a:xfrm>
          <a:off x="6038281" y="1677824"/>
          <a:ext cx="1970090" cy="13801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Users of our systems</a:t>
          </a:r>
        </a:p>
      </dsp:txBody>
      <dsp:txXfrm>
        <a:off x="6038281" y="1677824"/>
        <a:ext cx="1970090" cy="1380145"/>
      </dsp:txXfrm>
    </dsp:sp>
    <dsp:sp modelId="{F054EF29-EBE6-1E4C-A630-C0E5FDC3C384}">
      <dsp:nvSpPr>
        <dsp:cNvPr id="0" name=""/>
        <dsp:cNvSpPr/>
      </dsp:nvSpPr>
      <dsp:spPr>
        <a:xfrm>
          <a:off x="3718121" y="2913460"/>
          <a:ext cx="1894317" cy="18943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A98153C-AADE-F542-A79F-CD053639BE40}">
      <dsp:nvSpPr>
        <dsp:cNvPr id="0" name=""/>
        <dsp:cNvSpPr/>
      </dsp:nvSpPr>
      <dsp:spPr>
        <a:xfrm>
          <a:off x="5735190" y="4032190"/>
          <a:ext cx="1970090" cy="13801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People impacted</a:t>
          </a:r>
        </a:p>
      </dsp:txBody>
      <dsp:txXfrm>
        <a:off x="5735190" y="4032190"/>
        <a:ext cx="1970090" cy="1380145"/>
      </dsp:txXfrm>
    </dsp:sp>
    <dsp:sp modelId="{58043FC5-95B1-E142-A2B6-2D0712D21443}">
      <dsp:nvSpPr>
        <dsp:cNvPr id="0" name=""/>
        <dsp:cNvSpPr/>
      </dsp:nvSpPr>
      <dsp:spPr>
        <a:xfrm>
          <a:off x="2827034" y="2913460"/>
          <a:ext cx="1894317" cy="18943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7C0CC4E-BD1D-6641-901F-A21E1114528A}">
      <dsp:nvSpPr>
        <dsp:cNvPr id="0" name=""/>
        <dsp:cNvSpPr/>
      </dsp:nvSpPr>
      <dsp:spPr>
        <a:xfrm>
          <a:off x="734192" y="4032190"/>
          <a:ext cx="1970090" cy="13801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Society at large</a:t>
          </a:r>
        </a:p>
      </dsp:txBody>
      <dsp:txXfrm>
        <a:off x="734192" y="4032190"/>
        <a:ext cx="1970090" cy="1380145"/>
      </dsp:txXfrm>
    </dsp:sp>
    <dsp:sp modelId="{B8D8FC9D-2A92-6A42-B3A1-29306AAE26D0}">
      <dsp:nvSpPr>
        <dsp:cNvPr id="0" name=""/>
        <dsp:cNvSpPr/>
      </dsp:nvSpPr>
      <dsp:spPr>
        <a:xfrm>
          <a:off x="2551979" y="2065888"/>
          <a:ext cx="1894317" cy="18943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C3A73BC-1727-2B46-B252-46424C53FACF}">
      <dsp:nvSpPr>
        <dsp:cNvPr id="0" name=""/>
        <dsp:cNvSpPr/>
      </dsp:nvSpPr>
      <dsp:spPr>
        <a:xfrm>
          <a:off x="115828" y="1677824"/>
          <a:ext cx="2600637" cy="13801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Analysts/Developers</a:t>
          </a:r>
        </a:p>
      </dsp:txBody>
      <dsp:txXfrm>
        <a:off x="115828" y="1677824"/>
        <a:ext cx="2600637" cy="1380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EEBFB-DB6B-5242-8C77-C91926AEE007}">
      <dsp:nvSpPr>
        <dsp:cNvPr id="0" name=""/>
        <dsp:cNvSpPr/>
      </dsp:nvSpPr>
      <dsp:spPr>
        <a:xfrm>
          <a:off x="2110850" y="-72209"/>
          <a:ext cx="3192437" cy="3192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</a:t>
          </a:r>
          <a:r>
            <a:rPr lang="en-US" sz="2000" kern="1200" dirty="0">
              <a:solidFill>
                <a:srgbClr val="FFFF00"/>
              </a:solidFill>
            </a:rPr>
            <a:t>values</a:t>
          </a:r>
          <a:r>
            <a:rPr lang="en-US" sz="2000" kern="1200" dirty="0"/>
            <a:t> should the AI system be </a:t>
          </a:r>
          <a:r>
            <a:rPr lang="en-US" sz="2000" kern="1200" dirty="0">
              <a:solidFill>
                <a:srgbClr val="FFFF00"/>
              </a:solidFill>
            </a:rPr>
            <a:t>designed to achieve</a:t>
          </a:r>
          <a:r>
            <a:rPr lang="en-US" sz="2000" kern="1200" dirty="0"/>
            <a:t>?</a:t>
          </a:r>
        </a:p>
      </dsp:txBody>
      <dsp:txXfrm>
        <a:off x="2578372" y="395313"/>
        <a:ext cx="2257393" cy="2257393"/>
      </dsp:txXfrm>
    </dsp:sp>
    <dsp:sp modelId="{BB8E2A9B-A1AE-6542-BC5B-9D4A0777EBA7}">
      <dsp:nvSpPr>
        <dsp:cNvPr id="0" name=""/>
        <dsp:cNvSpPr/>
      </dsp:nvSpPr>
      <dsp:spPr>
        <a:xfrm rot="60916">
          <a:off x="5508610" y="1197291"/>
          <a:ext cx="495415" cy="726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08622" y="1341187"/>
        <a:ext cx="346791" cy="435641"/>
      </dsp:txXfrm>
    </dsp:sp>
    <dsp:sp modelId="{3CAED5EC-7C13-CF40-BEDB-F3B9E7493CCC}">
      <dsp:nvSpPr>
        <dsp:cNvPr id="0" name=""/>
        <dsp:cNvSpPr/>
      </dsp:nvSpPr>
      <dsp:spPr>
        <a:xfrm>
          <a:off x="6237385" y="0"/>
          <a:ext cx="3194309" cy="31943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we </a:t>
          </a:r>
          <a:r>
            <a:rPr lang="en-US" sz="2000" kern="1200" dirty="0">
              <a:solidFill>
                <a:srgbClr val="FFFF00"/>
              </a:solidFill>
            </a:rPr>
            <a:t>build</a:t>
          </a:r>
          <a:r>
            <a:rPr lang="en-US" sz="2000" kern="1200" dirty="0"/>
            <a:t> it to </a:t>
          </a:r>
          <a:r>
            <a:rPr lang="en-US" sz="2000" kern="1200" dirty="0">
              <a:solidFill>
                <a:srgbClr val="FFFF00"/>
              </a:solidFill>
            </a:rPr>
            <a:t>achieve those values</a:t>
          </a:r>
          <a:r>
            <a:rPr lang="en-US" sz="2000" kern="1200" dirty="0"/>
            <a:t>?</a:t>
          </a:r>
        </a:p>
      </dsp:txBody>
      <dsp:txXfrm>
        <a:off x="6705181" y="467796"/>
        <a:ext cx="2258717" cy="2258717"/>
      </dsp:txXfrm>
    </dsp:sp>
    <dsp:sp modelId="{B0A053F8-0E1E-2741-BAD5-F9BF4A40E74B}">
      <dsp:nvSpPr>
        <dsp:cNvPr id="0" name=""/>
        <dsp:cNvSpPr/>
      </dsp:nvSpPr>
      <dsp:spPr>
        <a:xfrm>
          <a:off x="9635133" y="1234120"/>
          <a:ext cx="490101" cy="726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635133" y="1379333"/>
        <a:ext cx="343071" cy="435641"/>
      </dsp:txXfrm>
    </dsp:sp>
    <dsp:sp modelId="{EAAE6907-92BF-9944-92C0-D656CF67AFF5}">
      <dsp:nvSpPr>
        <dsp:cNvPr id="0" name=""/>
        <dsp:cNvSpPr/>
      </dsp:nvSpPr>
      <dsp:spPr>
        <a:xfrm>
          <a:off x="10356413" y="0"/>
          <a:ext cx="3194309" cy="31943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we </a:t>
          </a:r>
          <a:r>
            <a:rPr lang="en-US" sz="2000" kern="1200" dirty="0">
              <a:solidFill>
                <a:srgbClr val="FFFF00"/>
              </a:solidFill>
            </a:rPr>
            <a:t>validate and monitor </a:t>
          </a:r>
          <a:r>
            <a:rPr lang="en-US" sz="2000" kern="1200" dirty="0"/>
            <a:t>that it </a:t>
          </a:r>
          <a:r>
            <a:rPr lang="en-US" sz="2000" kern="1200" dirty="0">
              <a:solidFill>
                <a:srgbClr val="FFFF00"/>
              </a:solidFill>
            </a:rPr>
            <a:t>continues to achieve </a:t>
          </a:r>
          <a:r>
            <a:rPr lang="en-US" sz="2000" kern="1200" dirty="0"/>
            <a:t>those values?</a:t>
          </a:r>
        </a:p>
      </dsp:txBody>
      <dsp:txXfrm>
        <a:off x="10824209" y="467796"/>
        <a:ext cx="2258717" cy="2258717"/>
      </dsp:txXfrm>
    </dsp:sp>
    <dsp:sp modelId="{97CE9DDC-F8EC-3D4B-B4A0-7808C7368199}">
      <dsp:nvSpPr>
        <dsp:cNvPr id="0" name=""/>
        <dsp:cNvSpPr/>
      </dsp:nvSpPr>
      <dsp:spPr>
        <a:xfrm rot="10800000">
          <a:off x="3826795" y="3709988"/>
          <a:ext cx="7234701" cy="3245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924165" y="3774901"/>
        <a:ext cx="7137331" cy="194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EB5D4-FC6F-2340-BF7B-B648AF79BC73}">
      <dsp:nvSpPr>
        <dsp:cNvPr id="0" name=""/>
        <dsp:cNvSpPr/>
      </dsp:nvSpPr>
      <dsp:spPr>
        <a:xfrm>
          <a:off x="7755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Define</a:t>
          </a:r>
          <a:r>
            <a:rPr lang="en-US" sz="1600" kern="1200" dirty="0"/>
            <a:t> </a:t>
          </a:r>
          <a:r>
            <a:rPr lang="en-US" sz="1500" kern="1200" dirty="0"/>
            <a:t>(desired fairness or equity goals)</a:t>
          </a:r>
        </a:p>
      </dsp:txBody>
      <dsp:txXfrm>
        <a:off x="41064" y="2115858"/>
        <a:ext cx="1380065" cy="1070649"/>
      </dsp:txXfrm>
    </dsp:sp>
    <dsp:sp modelId="{87AF59AC-0A09-AC4B-AA7A-9371A00BA7B6}">
      <dsp:nvSpPr>
        <dsp:cNvPr id="0" name=""/>
        <dsp:cNvSpPr/>
      </dsp:nvSpPr>
      <dsp:spPr>
        <a:xfrm>
          <a:off x="159910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99107" y="2543549"/>
        <a:ext cx="214687" cy="215267"/>
      </dsp:txXfrm>
    </dsp:sp>
    <dsp:sp modelId="{CE661B88-75C1-B34E-9D3A-19E19ED75A0E}">
      <dsp:nvSpPr>
        <dsp:cNvPr id="0" name=""/>
        <dsp:cNvSpPr/>
      </dsp:nvSpPr>
      <dsp:spPr>
        <a:xfrm>
          <a:off x="203311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Measure</a:t>
          </a:r>
          <a:r>
            <a:rPr lang="en-US" sz="1600" kern="1200" dirty="0"/>
            <a:t> and </a:t>
          </a:r>
          <a:br>
            <a:rPr lang="en-US" sz="1600" kern="1200" dirty="0"/>
          </a:br>
          <a:r>
            <a:rPr lang="en-US" sz="1600" kern="1200" dirty="0"/>
            <a:t>Detect </a:t>
          </a:r>
          <a:r>
            <a:rPr lang="en-US" sz="1500" kern="1200" dirty="0"/>
            <a:t>(bias</a:t>
          </a:r>
          <a:r>
            <a:rPr lang="en-US" sz="1600" kern="1200" dirty="0"/>
            <a:t>)</a:t>
          </a:r>
        </a:p>
      </dsp:txBody>
      <dsp:txXfrm>
        <a:off x="2066421" y="2115858"/>
        <a:ext cx="1380065" cy="1070649"/>
      </dsp:txXfrm>
    </dsp:sp>
    <dsp:sp modelId="{B03F211E-6853-0D45-A487-AA6C8F2C0B24}">
      <dsp:nvSpPr>
        <dsp:cNvPr id="0" name=""/>
        <dsp:cNvSpPr/>
      </dsp:nvSpPr>
      <dsp:spPr>
        <a:xfrm>
          <a:off x="362446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24464" y="2543549"/>
        <a:ext cx="214687" cy="215267"/>
      </dsp:txXfrm>
    </dsp:sp>
    <dsp:sp modelId="{F1B6D5C2-8027-F44E-83ED-4F033CD810F9}">
      <dsp:nvSpPr>
        <dsp:cNvPr id="0" name=""/>
        <dsp:cNvSpPr/>
      </dsp:nvSpPr>
      <dsp:spPr>
        <a:xfrm>
          <a:off x="4058469" y="2082549"/>
          <a:ext cx="1614339" cy="11372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Understand </a:t>
          </a:r>
          <a:r>
            <a:rPr lang="en-US" sz="1500" kern="1200" dirty="0"/>
            <a:t>(root causes of bias)</a:t>
          </a:r>
        </a:p>
      </dsp:txBody>
      <dsp:txXfrm>
        <a:off x="4091778" y="2115858"/>
        <a:ext cx="1547721" cy="1070649"/>
      </dsp:txXfrm>
    </dsp:sp>
    <dsp:sp modelId="{4D927AD8-6948-AC44-B863-A110433F2977}">
      <dsp:nvSpPr>
        <dsp:cNvPr id="0" name=""/>
        <dsp:cNvSpPr/>
      </dsp:nvSpPr>
      <dsp:spPr>
        <a:xfrm>
          <a:off x="5817477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817477" y="2543549"/>
        <a:ext cx="214687" cy="215267"/>
      </dsp:txXfrm>
    </dsp:sp>
    <dsp:sp modelId="{13D8D15E-3B5F-1B48-BA99-8D19449FB702}">
      <dsp:nvSpPr>
        <dsp:cNvPr id="0" name=""/>
        <dsp:cNvSpPr/>
      </dsp:nvSpPr>
      <dsp:spPr>
        <a:xfrm>
          <a:off x="6251482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Improve</a:t>
          </a:r>
          <a:r>
            <a:rPr lang="en-US" sz="1600" kern="1200" dirty="0"/>
            <a:t> </a:t>
          </a:r>
          <a:r>
            <a:rPr lang="en-US" sz="1500" kern="1200" dirty="0"/>
            <a:t>(fairness of AI systems)</a:t>
          </a:r>
        </a:p>
      </dsp:txBody>
      <dsp:txXfrm>
        <a:off x="6284791" y="2115858"/>
        <a:ext cx="1380065" cy="1070649"/>
      </dsp:txXfrm>
    </dsp:sp>
    <dsp:sp modelId="{55CD432B-6C89-9348-A2BA-F31EF0F21AD4}">
      <dsp:nvSpPr>
        <dsp:cNvPr id="0" name=""/>
        <dsp:cNvSpPr/>
      </dsp:nvSpPr>
      <dsp:spPr>
        <a:xfrm>
          <a:off x="7842834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42834" y="2543549"/>
        <a:ext cx="214687" cy="215267"/>
      </dsp:txXfrm>
    </dsp:sp>
    <dsp:sp modelId="{DDE803AC-5F89-AF4D-9419-CAE5E03D3E7F}">
      <dsp:nvSpPr>
        <dsp:cNvPr id="0" name=""/>
        <dsp:cNvSpPr/>
      </dsp:nvSpPr>
      <dsp:spPr>
        <a:xfrm>
          <a:off x="8276839" y="2081989"/>
          <a:ext cx="1882048" cy="113838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Mitigate</a:t>
          </a:r>
          <a:r>
            <a:rPr lang="en-US" sz="1600" kern="1200" dirty="0"/>
            <a:t> </a:t>
          </a:r>
          <a:br>
            <a:rPr lang="en-US" sz="1600" kern="1200" dirty="0"/>
          </a:br>
          <a:r>
            <a:rPr lang="en-US" sz="1500" kern="1200" dirty="0"/>
            <a:t>(the impact through adjusting interventions)</a:t>
          </a:r>
        </a:p>
      </dsp:txBody>
      <dsp:txXfrm>
        <a:off x="8310181" y="2115331"/>
        <a:ext cx="1815364" cy="1071703"/>
      </dsp:txXfrm>
    </dsp:sp>
    <dsp:sp modelId="{2B1AF83F-1014-7842-A4FD-D472ACBD6AD2}">
      <dsp:nvSpPr>
        <dsp:cNvPr id="0" name=""/>
        <dsp:cNvSpPr/>
      </dsp:nvSpPr>
      <dsp:spPr>
        <a:xfrm>
          <a:off x="10303555" y="2471794"/>
          <a:ext cx="306696" cy="3587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0303555" y="2543549"/>
        <a:ext cx="214687" cy="215267"/>
      </dsp:txXfrm>
    </dsp:sp>
    <dsp:sp modelId="{809C2B85-9643-4E4D-B06D-EDC2F0C8D501}">
      <dsp:nvSpPr>
        <dsp:cNvPr id="0" name=""/>
        <dsp:cNvSpPr/>
      </dsp:nvSpPr>
      <dsp:spPr>
        <a:xfrm>
          <a:off x="10737561" y="2082549"/>
          <a:ext cx="1446683" cy="113726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Monitor &amp; Evaluate</a:t>
          </a:r>
        </a:p>
      </dsp:txBody>
      <dsp:txXfrm>
        <a:off x="10770870" y="2115858"/>
        <a:ext cx="1380065" cy="1070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 algn="ctr"/>
            <a:r>
              <a:rPr lang="en-US" sz="1200" dirty="0"/>
              <a:t>AI/ML systems are heavily dependent on humans to determine a wide range of aspects of their design, development, and use</a:t>
            </a:r>
            <a:endParaRPr lang="en-US" sz="12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87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CBC395-CF3C-A24F-8682-006CE1DBC2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96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b0c8fd486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5b0c8fd48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86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b0c8fd48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5b0c8fd48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17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Amendment often interpreted to prohibit racial classification in most cases (that is, taking race into account in state decision-making) as well as racial intentions/discriminatory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27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6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D4411-737E-C541-B4C4-6D57C5CC3460}"/>
              </a:ext>
            </a:extLst>
          </p:cNvPr>
          <p:cNvSpPr/>
          <p:nvPr userDrawn="1"/>
        </p:nvSpPr>
        <p:spPr>
          <a:xfrm>
            <a:off x="0" y="6519445"/>
            <a:ext cx="12192000" cy="338555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BB04C-E7FB-0646-9DDE-F53072130CA6}"/>
              </a:ext>
            </a:extLst>
          </p:cNvPr>
          <p:cNvSpPr txBox="1"/>
          <p:nvPr userDrawn="1"/>
        </p:nvSpPr>
        <p:spPr>
          <a:xfrm>
            <a:off x="210588" y="6533191"/>
            <a:ext cx="2779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Ghani  |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rayidghani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247F2-E124-D640-B103-0B5ED2CEA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6248" y="6578839"/>
            <a:ext cx="2687597" cy="2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0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971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C18D-4D43-4541-82CC-DD8BA5E77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0FC81-59DE-9E4D-8DDD-FDBE2B52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E691-2D90-5246-AEF1-61FCC999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C57C-084B-0141-BCAD-A0B67A06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A20E-D9EB-634C-A890-E4B6B12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4FB0-5BD3-244E-ABE8-24760966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4EC1E-FC22-F347-8A28-4C04EF2D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0D408-71E7-E943-9022-219E46C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4B70-3ACD-1842-AF3A-DCDB2BAF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C794B-5BB8-3340-AE42-59DDAC5E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8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E52D-FB22-6D4A-B178-CE36CD5D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D49F2-75A4-2848-8183-FC7C76EF1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78543-2864-5949-BB6D-96CD87A8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C8A0-F6E0-2E41-8C27-CE15A8F8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7D01-229C-6841-80C6-A58C7B24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1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18A7-847B-0F4F-ADA3-52CA15A8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E2316-6FA0-AF43-810A-7BEDFD05A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F8C73-07C8-B848-9255-FDA1E3F32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D18ED-D0FB-8A44-8CE1-B5C0D150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98D86-F3AA-0C41-8FBB-19B8A633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7199-B0A2-694B-935A-1F9F512C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76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F578-E383-4145-BEEE-F766E65B0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3091A-7E78-5745-96A8-6380AF704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18280-4187-DF48-B64B-0CBA1712F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AB5F9-C182-A04F-8AF0-20CBB70E1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9ED7B-3000-2247-AC27-125AB7E4F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C4AE-54E2-704C-86AF-20FA94FA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66588-40AF-EC4F-8CCE-AE000AC6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0F28-8704-2E43-A619-5E695958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9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3BA3-42CF-1E4A-86C9-E8B5140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53A09-F40A-0C41-8324-81B26546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930A-2ADD-CC49-8B93-C92B7DF2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CCDC5-DDDB-0D4A-807F-5DFA2CE7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7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5442A-6186-0046-9476-D86B01A3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4459-08FA-314E-A932-30F91C922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BD486-5C8A-344F-A112-CC4C13C7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83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64EA-8D02-934E-90A7-17ED2A41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7FEF-B806-5F42-8916-C3061A2F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1EB46-708C-CD49-8746-174D0F019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417C3-85CF-9A48-B156-087C4867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5FA8A-D5D0-1E4F-8B21-002CFAEF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6FBE1-870B-4B47-AC91-43AD828A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7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C294-49DA-954C-9E27-93DB2DBA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2691B-4620-D74B-8F37-CDD5B14E5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14DF-0B82-A94C-841D-E05C5914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65228-02C3-E24C-B49A-9F068C1A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4CB0A-9C03-F149-A9D3-F59E76D4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F501B-4194-8E4D-842F-2B2907C1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0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586B-C1E9-0C47-9929-3FBF249D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86542-B208-FF49-A95A-608884032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2AB6-A3F7-CF48-BCB0-DAF4DEF2A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FD22C-49A1-524C-A6D0-F8A213D8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48C7B-2BB4-1145-8A49-0CBF65B9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0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EAC35-2FDA-9C41-8B31-39F583C20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8AA0A-24C7-474C-BEE5-235928C2E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35CDF-0190-324D-BA9D-03B769A7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EB2F1-BBD3-8A49-A7D8-0F9D51BF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327C7-9D31-9D46-A72A-BD50521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40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86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128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41489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B7521-98C0-2A40-BD39-5BCEE48B8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51495" y="4355259"/>
            <a:ext cx="6299749" cy="563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34301-7F36-2C46-AC22-AFFAC4BFF8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66445" y="5094089"/>
            <a:ext cx="1161689" cy="1080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D9F56-A257-F14E-A0A1-58B3F5FDA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2840" b="-1"/>
          <a:stretch/>
        </p:blipFill>
        <p:spPr>
          <a:xfrm>
            <a:off x="5919078" y="5266579"/>
            <a:ext cx="3237089" cy="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06" y="1353807"/>
            <a:ext cx="11666363" cy="49546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9676"/>
          </a:xfrm>
          <a:solidFill>
            <a:srgbClr val="800000"/>
          </a:solidFill>
          <a:effectLst/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2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22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2" name="Google Shape;42;p6"/>
          <p:cNvSpPr/>
          <p:nvPr/>
        </p:nvSpPr>
        <p:spPr>
          <a:xfrm>
            <a:off x="0" y="6450221"/>
            <a:ext cx="12192000" cy="4076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10609" y="6459633"/>
            <a:ext cx="46060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Kit Rodolfa</a:t>
            </a: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</a:t>
            </a:r>
            <a:r>
              <a:rPr lang="en" sz="1600">
                <a:solidFill>
                  <a:schemeClr val="lt1"/>
                </a:solidFill>
              </a:rPr>
              <a:t>krodolfa@cmu.edu</a:t>
            </a:r>
            <a:endParaRPr sz="16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176" y="6510528"/>
            <a:ext cx="3451669" cy="308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7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21D5A-4AF5-A545-A4B2-D7E04BFEBC34}"/>
              </a:ext>
            </a:extLst>
          </p:cNvPr>
          <p:cNvSpPr/>
          <p:nvPr userDrawn="1"/>
        </p:nvSpPr>
        <p:spPr>
          <a:xfrm>
            <a:off x="0" y="6450222"/>
            <a:ext cx="12192000" cy="407777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158FC-C48E-1C49-B517-49F0EF74BDE8}"/>
              </a:ext>
            </a:extLst>
          </p:cNvPr>
          <p:cNvSpPr txBox="1"/>
          <p:nvPr userDrawn="1"/>
        </p:nvSpPr>
        <p:spPr>
          <a:xfrm>
            <a:off x="210586" y="6459621"/>
            <a:ext cx="277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</a:t>
            </a:r>
            <a:r>
              <a:rPr lang="en-US" sz="1600" b="0" dirty="0">
                <a:solidFill>
                  <a:schemeClr val="bg1"/>
                </a:solidFill>
                <a:latin typeface="Arial"/>
                <a:cs typeface="Arial"/>
              </a:rPr>
              <a:t> Ghani  |  @</a:t>
            </a:r>
            <a:r>
              <a:rPr lang="en-US" sz="1600" b="0" dirty="0" err="1">
                <a:solidFill>
                  <a:schemeClr val="bg1"/>
                </a:solidFill>
                <a:latin typeface="Arial"/>
                <a:cs typeface="Arial"/>
              </a:rPr>
              <a:t>rayidghani</a:t>
            </a:r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550D4-8156-FE47-8EAC-5551DAAF6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2177" y="6510528"/>
            <a:ext cx="3451668" cy="3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ctr" defTabSz="342891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342891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5783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8674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71566" algn="ctr" defTabSz="342891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57168" indent="-25716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199" indent="-214308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29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21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12" indent="-171446" algn="l" defTabSz="34289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69B15-09D5-0642-8D49-E2E59B5A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278B-DC28-1E45-9341-7C0704FAD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A9CB3-0ED7-5E4B-A594-01BB6BC02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2071C-090D-C444-A84A-54195789C19F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AFA5C-98D2-6F46-A3A4-5D76CAA20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B6F41-C276-1E40-99CB-A89A6E7FB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AC2E8-92E8-C641-B626-517972471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7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_RaUEsimNVbIUJ5K2ju9TaVtEVSHdbqwWWM_B_A_mvU/edit#slide=id.gf25d4944d1_5_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sciencepublicpolicy.org/aequita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Ethics, Bias, and Fairness Part I: </a:t>
            </a:r>
            <a:endParaRPr sz="4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dirty="0"/>
              <a:t>Overview, Frameworks, and Issues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616" y="1211778"/>
            <a:ext cx="5407684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Make rules from the “original position” under a “veil of ignorance”</a:t>
            </a:r>
            <a:br>
              <a:rPr lang="en-US" sz="2667" dirty="0">
                <a:solidFill>
                  <a:schemeClr val="tx1"/>
                </a:solidFill>
              </a:rPr>
            </a:b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Rawls’s conclusions: equality in rights/duties &amp; the difference principle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Maximize the position of the least-well-off in society (“maximin”)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672BF-135A-234F-BBED-742701A9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1" y="1215189"/>
            <a:ext cx="4427621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</p:spTree>
    <p:extLst>
      <p:ext uri="{BB962C8B-B14F-4D97-AF65-F5344CB8AC3E}">
        <p14:creationId xmlns:p14="http://schemas.microsoft.com/office/powerpoint/2010/main" val="402306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we should be asking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636A7-C1DF-944F-8499-68D8712CC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Are you using data for purposes it’s intended for? </a:t>
            </a:r>
          </a:p>
          <a:p>
            <a:r>
              <a:rPr lang="en-US" sz="2667" dirty="0">
                <a:solidFill>
                  <a:schemeClr val="tx1"/>
                </a:solidFill>
              </a:rPr>
              <a:t>How are you protecting the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who “own” the data know you’re using it?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you have their permission? How was it obtained?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actions are you taking on individuals based on this data?</a:t>
            </a:r>
          </a:p>
          <a:p>
            <a:r>
              <a:rPr lang="en-US" sz="2667" dirty="0">
                <a:solidFill>
                  <a:schemeClr val="tx1"/>
                </a:solidFill>
              </a:rPr>
              <a:t>Do the people you’re targeting know why and if they’re being targeted?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What recourse do they have?</a:t>
            </a:r>
          </a:p>
          <a:p>
            <a:r>
              <a:rPr lang="en-US" sz="2667" dirty="0">
                <a:solidFill>
                  <a:schemeClr val="tx1"/>
                </a:solidFill>
              </a:rPr>
              <a:t>Would it make the front page of NYT if they found out what you’re doing?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2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2C05-A716-344A-9F01-3EA8CDF6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74CA3-C84F-6440-AECD-D01FC5E1E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build AI systems that are fair and lead to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balance equity with other goals? Efficiency? Effectiveness?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Who do we want to be fair to? At what expense?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How do we define fairness?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Connecting equity goals in policy domains to “achievable” fairness metrics</a:t>
            </a:r>
          </a:p>
          <a:p>
            <a:pPr marL="833414" lvl="1" indent="-380990">
              <a:spcBef>
                <a:spcPts val="0"/>
              </a:spcBef>
              <a:buSzPts val="1800"/>
            </a:pPr>
            <a:r>
              <a:rPr lang="en-US" dirty="0">
                <a:solidFill>
                  <a:schemeClr val="tx1"/>
                </a:solidFill>
              </a:rPr>
              <a:t>Fairness Tree to help policymakers go from equity outcomes to AI models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Measuring Fairness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Understanding the root causes of bias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Improving the AI systems we develop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Mitigating the impact of unfair models to achieve fair outcomes</a:t>
            </a:r>
          </a:p>
          <a:p>
            <a:pPr marL="533383" indent="-380990">
              <a:buSzPts val="1800"/>
            </a:pPr>
            <a:r>
              <a:rPr lang="en-US" dirty="0">
                <a:solidFill>
                  <a:schemeClr val="tx1"/>
                </a:solidFill>
              </a:rPr>
              <a:t>Monitoring and Evaluating </a:t>
            </a:r>
          </a:p>
        </p:txBody>
      </p:sp>
    </p:spTree>
    <p:extLst>
      <p:ext uri="{BB962C8B-B14F-4D97-AF65-F5344CB8AC3E}">
        <p14:creationId xmlns:p14="http://schemas.microsoft.com/office/powerpoint/2010/main" val="370769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Common misconceptions in the real world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I don’t use race in my analysis/models, then my analysis/models can’t be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I use race in my models, then models are always racist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If my actions aren’t happening on individuals, then I don’t need to worry about bias</a:t>
            </a:r>
          </a:p>
        </p:txBody>
      </p:sp>
    </p:spTree>
    <p:extLst>
      <p:ext uri="{BB962C8B-B14F-4D97-AF65-F5344CB8AC3E}">
        <p14:creationId xmlns:p14="http://schemas.microsoft.com/office/powerpoint/2010/main" val="41745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CA9E0-8B0B-3940-B21A-EA4C873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Equity Audit Framework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8425F-A212-3B40-9AA2-180924F51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4B8CC5-A5B1-3947-AC09-A5BF47189F86}"/>
              </a:ext>
            </a:extLst>
          </p:cNvPr>
          <p:cNvGraphicFramePr>
            <a:graphicFrameLocks noGrp="1"/>
          </p:cNvGraphicFramePr>
          <p:nvPr/>
        </p:nvGraphicFramePr>
        <p:xfrm>
          <a:off x="633053" y="1619249"/>
          <a:ext cx="10717700" cy="4289501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713456">
                  <a:extLst>
                    <a:ext uri="{9D8B030D-6E8A-4147-A177-3AD203B41FA5}">
                      <a16:colId xmlns:a16="http://schemas.microsoft.com/office/drawing/2014/main" val="414495954"/>
                    </a:ext>
                  </a:extLst>
                </a:gridCol>
                <a:gridCol w="7004244">
                  <a:extLst>
                    <a:ext uri="{9D8B030D-6E8A-4147-A177-3AD203B41FA5}">
                      <a16:colId xmlns:a16="http://schemas.microsoft.com/office/drawing/2014/main" val="2802282057"/>
                    </a:ext>
                  </a:extLst>
                </a:gridCol>
              </a:tblGrid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Awareness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have equal awareness about the existence of this service?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81693331"/>
                  </a:ext>
                </a:extLst>
              </a:tr>
              <a:tr h="6534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Access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this service equally available/accessible to all users who would need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524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Knowledge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 all people who need this service know how to access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099629495"/>
                  </a:ext>
                </a:extLst>
              </a:tr>
              <a:tr h="6036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Consumption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everyone who needs it consuming it (or being provided) equally?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5529588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Effectiveness Equity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equally effective for everyone who is consuming it?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3355301"/>
                  </a:ext>
                </a:extLst>
              </a:tr>
              <a:tr h="7846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Outcome Equity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Is it resulting in equitable outcomes for everyone who needs it or is consuming it?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505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74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EBE3DE-0F42-EF92-E711-379F82B55B9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-1965275" y="1905000"/>
          <a:ext cx="16439867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5E11E8B-5CFD-21F1-181B-35846E4C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(Re)thinking how we design AI systems</a:t>
            </a:r>
          </a:p>
        </p:txBody>
      </p:sp>
      <p:sp>
        <p:nvSpPr>
          <p:cNvPr id="2" name="U-Turn Arrow 1">
            <a:extLst>
              <a:ext uri="{FF2B5EF4-FFF2-40B4-BE49-F238E27FC236}">
                <a16:creationId xmlns:a16="http://schemas.microsoft.com/office/drawing/2014/main" id="{F8586DA8-3AA7-D934-77AD-A38796D02544}"/>
              </a:ext>
            </a:extLst>
          </p:cNvPr>
          <p:cNvSpPr/>
          <p:nvPr/>
        </p:nvSpPr>
        <p:spPr>
          <a:xfrm rot="10800000">
            <a:off x="1856764" y="5503178"/>
            <a:ext cx="7661945" cy="581637"/>
          </a:xfrm>
          <a:prstGeom prst="uturn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7CC69DB-CCC3-22B8-4599-7FE28B570B59}"/>
              </a:ext>
            </a:extLst>
          </p:cNvPr>
          <p:cNvSpPr/>
          <p:nvPr/>
        </p:nvSpPr>
        <p:spPr>
          <a:xfrm>
            <a:off x="5687735" y="5514363"/>
            <a:ext cx="218115" cy="402672"/>
          </a:xfrm>
          <a:prstGeom prst="up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6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35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517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be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0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No 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Wednesday: </a:t>
            </a:r>
            <a:r>
              <a:rPr lang="en-US" dirty="0">
                <a:hlinkClick r:id="rId2"/>
              </a:rPr>
              <a:t>update assignment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be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8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do we mean by “bias”? How can we define it?</a:t>
            </a:r>
          </a:p>
        </p:txBody>
      </p:sp>
    </p:spTree>
    <p:extLst>
      <p:ext uri="{BB962C8B-B14F-4D97-AF65-F5344CB8AC3E}">
        <p14:creationId xmlns:p14="http://schemas.microsoft.com/office/powerpoint/2010/main" val="377823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Do we allocate equal resources to every group?</a:t>
            </a:r>
          </a:p>
          <a:p>
            <a:r>
              <a:rPr lang="en-US" sz="3200" dirty="0"/>
              <a:t>Do we allocate resources proportional to need? </a:t>
            </a:r>
          </a:p>
          <a:p>
            <a:r>
              <a:rPr lang="en-US" sz="3200" dirty="0"/>
              <a:t>Do we make sure we don’t miss people with of a certain group disproportionately?</a:t>
            </a:r>
          </a:p>
          <a:p>
            <a:r>
              <a:rPr lang="en-US" sz="3200" dirty="0"/>
              <a:t>Do we make sure we don’t have disproportionate false positives from a particular group?</a:t>
            </a:r>
          </a:p>
          <a:p>
            <a:r>
              <a:rPr lang="en-US" sz="3200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Bias Measures: How do we select what we design for?</a:t>
            </a:r>
          </a:p>
        </p:txBody>
      </p:sp>
    </p:spTree>
    <p:extLst>
      <p:ext uri="{BB962C8B-B14F-4D97-AF65-F5344CB8AC3E}">
        <p14:creationId xmlns:p14="http://schemas.microsoft.com/office/powerpoint/2010/main" val="38171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Statistical/Demographic Parity</a:t>
            </a:r>
          </a:p>
          <a:p>
            <a:r>
              <a:rPr lang="en-US" sz="3200" dirty="0"/>
              <a:t>Impact Parity</a:t>
            </a:r>
          </a:p>
          <a:p>
            <a:r>
              <a:rPr lang="en-US" sz="3200" dirty="0"/>
              <a:t>False Discovery Rate Parity</a:t>
            </a:r>
          </a:p>
          <a:p>
            <a:r>
              <a:rPr lang="en-US" sz="3200" dirty="0"/>
              <a:t>False Omission Rate Parity</a:t>
            </a:r>
          </a:p>
          <a:p>
            <a:r>
              <a:rPr lang="en-US" sz="3200" dirty="0"/>
              <a:t>False Positive Rate Parity</a:t>
            </a:r>
          </a:p>
          <a:p>
            <a:r>
              <a:rPr lang="en-US" sz="3200" dirty="0"/>
              <a:t>False Negative Rate Parity</a:t>
            </a:r>
          </a:p>
          <a:p>
            <a:r>
              <a:rPr lang="en-US" sz="3200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Bias Measures: How do we select what we care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E1541-4475-290D-9763-1ECC7669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" t="5307"/>
          <a:stretch/>
        </p:blipFill>
        <p:spPr>
          <a:xfrm>
            <a:off x="5112326" y="2263853"/>
            <a:ext cx="7107383" cy="26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Why do we have to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9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EB728-84BA-6E4C-A462-4697E683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59" y="1073199"/>
            <a:ext cx="8013082" cy="56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8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>
            <a:off x="1383629" y="3332747"/>
            <a:ext cx="9324473" cy="7700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74969" y="4680952"/>
            <a:ext cx="118433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ProPublica identified considerable disparities: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algorithm was twice as likely to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 black individuals were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high risk of recidivating (FPR)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was also nearly twice as likely to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incorrectly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 white individuals were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low risk of recidivating (FNR)</a:t>
            </a:r>
          </a:p>
        </p:txBody>
      </p:sp>
    </p:spTree>
    <p:extLst>
      <p:ext uri="{BB962C8B-B14F-4D97-AF65-F5344CB8AC3E}">
        <p14:creationId xmlns:p14="http://schemas.microsoft.com/office/powerpoint/2010/main" val="4207710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1B78-2680-A341-96E1-BBBFF7B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6750"/>
            <a:ext cx="97536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BF5B27-D96B-1043-A281-C3E4B86B290E}"/>
              </a:ext>
            </a:extLst>
          </p:cNvPr>
          <p:cNvSpPr/>
          <p:nvPr/>
        </p:nvSpPr>
        <p:spPr>
          <a:xfrm flipV="1">
            <a:off x="1383629" y="4102768"/>
            <a:ext cx="9324473" cy="397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406340" y="4921584"/>
            <a:ext cx="1127905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the creator of the algorithm pointed out that the algorithm is well-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balanced across races on precision (equivalently, FDR), claiming this is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measure of fairness in this context.</a:t>
            </a:r>
          </a:p>
        </p:txBody>
      </p:sp>
    </p:spTree>
    <p:extLst>
      <p:ext uri="{BB962C8B-B14F-4D97-AF65-F5344CB8AC3E}">
        <p14:creationId xmlns:p14="http://schemas.microsoft.com/office/powerpoint/2010/main" val="151728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383AA-6E25-FC4B-9463-B62C65B24194}"/>
              </a:ext>
            </a:extLst>
          </p:cNvPr>
          <p:cNvSpPr txBox="1"/>
          <p:nvPr/>
        </p:nvSpPr>
        <p:spPr>
          <a:xfrm>
            <a:off x="1964049" y="1504282"/>
            <a:ext cx="8263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is right?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COMPAS algorithm biased?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Can’t the algorithm achieve both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measures of fairness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331410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702-ED77-884E-88F7-92D7331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1BAD4-F7FB-1D48-9D37-2273592A7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be discussing with your team this week</a:t>
            </a:r>
          </a:p>
          <a:p>
            <a:pPr lvl="1"/>
            <a:r>
              <a:rPr lang="en-US" dirty="0"/>
              <a:t>Relevant fairness metrics and attributes that you should care about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you should be building this week</a:t>
            </a:r>
          </a:p>
          <a:p>
            <a:pPr lvl="1"/>
            <a:r>
              <a:rPr lang="en-US" b="1" dirty="0"/>
              <a:t>Models</a:t>
            </a:r>
            <a:r>
              <a:rPr lang="en-US" dirty="0"/>
              <a:t>: Finishing up any additions to your model grid &amp; selection and doing sanity checks</a:t>
            </a:r>
          </a:p>
          <a:p>
            <a:pPr lvl="1"/>
            <a:r>
              <a:rPr lang="en-US" b="1" dirty="0"/>
              <a:t>Model Understanding</a:t>
            </a:r>
            <a:r>
              <a:rPr lang="en-US" dirty="0"/>
              <a:t>: Looking at feature </a:t>
            </a:r>
            <a:r>
              <a:rPr lang="en-US" dirty="0" err="1"/>
              <a:t>importances</a:t>
            </a:r>
            <a:r>
              <a:rPr lang="en-US" dirty="0"/>
              <a:t> and crosstabs for one (or more) selected model(s)</a:t>
            </a:r>
          </a:p>
        </p:txBody>
      </p:sp>
    </p:spTree>
    <p:extLst>
      <p:ext uri="{BB962C8B-B14F-4D97-AF65-F5344CB8AC3E}">
        <p14:creationId xmlns:p14="http://schemas.microsoft.com/office/powerpoint/2010/main" val="2652095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FBC5-9C5C-B44A-9334-ED516733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814" y="1935079"/>
            <a:ext cx="7158371" cy="29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B76C-C3FD-9948-A6AF-794AD6AB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93529"/>
            <a:ext cx="6096000" cy="2327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00" y="4817978"/>
            <a:ext cx="7708900" cy="116840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8DAB765-A8C5-0648-BA97-696F904BAAAB}"/>
              </a:ext>
            </a:extLst>
          </p:cNvPr>
          <p:cNvSpPr/>
          <p:nvPr/>
        </p:nvSpPr>
        <p:spPr>
          <a:xfrm>
            <a:off x="5510463" y="3741821"/>
            <a:ext cx="866274" cy="8903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68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17267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Prevalence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1’s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DBBD73-7720-A94A-A318-85D6E075406C}"/>
              </a:ext>
            </a:extLst>
          </p:cNvPr>
          <p:cNvCxnSpPr>
            <a:cxnSpLocks/>
          </p:cNvCxnSpPr>
          <p:nvPr/>
        </p:nvCxnSpPr>
        <p:spPr>
          <a:xfrm flipH="1" flipV="1">
            <a:off x="9541042" y="2322095"/>
            <a:ext cx="982579" cy="876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D7A25F-B6AB-4848-8894-90B7DF4DBB70}"/>
              </a:ext>
            </a:extLst>
          </p:cNvPr>
          <p:cNvSpPr txBox="1"/>
          <p:nvPr/>
        </p:nvSpPr>
        <p:spPr>
          <a:xfrm>
            <a:off x="8993394" y="3198168"/>
            <a:ext cx="2975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Negative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actual 1’s,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predicted to be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70AD1-8219-0F49-84EE-FCD4FE777FEE}"/>
              </a:ext>
            </a:extLst>
          </p:cNvPr>
          <p:cNvCxnSpPr>
            <a:cxnSpLocks/>
          </p:cNvCxnSpPr>
          <p:nvPr/>
        </p:nvCxnSpPr>
        <p:spPr>
          <a:xfrm flipV="1">
            <a:off x="1668279" y="2322095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57C56C-D41F-0E44-BD79-32439BBFDDDA}"/>
              </a:ext>
            </a:extLst>
          </p:cNvPr>
          <p:cNvSpPr txBox="1"/>
          <p:nvPr/>
        </p:nvSpPr>
        <p:spPr>
          <a:xfrm>
            <a:off x="219795" y="3065378"/>
            <a:ext cx="3002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Positive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actual 0’s,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predicted to be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A70D37-2B9C-694B-9985-679E88B6081B}"/>
              </a:ext>
            </a:extLst>
          </p:cNvPr>
          <p:cNvCxnSpPr>
            <a:cxnSpLocks/>
          </p:cNvCxnSpPr>
          <p:nvPr/>
        </p:nvCxnSpPr>
        <p:spPr>
          <a:xfrm flipH="1" flipV="1">
            <a:off x="6823359" y="2586341"/>
            <a:ext cx="299610" cy="12104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91D573-36BB-7148-88C1-9E7FE99BCBCE}"/>
              </a:ext>
            </a:extLst>
          </p:cNvPr>
          <p:cNvSpPr txBox="1"/>
          <p:nvPr/>
        </p:nvSpPr>
        <p:spPr>
          <a:xfrm>
            <a:off x="5578229" y="3812836"/>
            <a:ext cx="31165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False Discovery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Among all predicted 1’s,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 that are actual 0’s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=(1 – precision)</a:t>
            </a:r>
          </a:p>
        </p:txBody>
      </p:sp>
    </p:spTree>
    <p:extLst>
      <p:ext uri="{BB962C8B-B14F-4D97-AF65-F5344CB8AC3E}">
        <p14:creationId xmlns:p14="http://schemas.microsoft.com/office/powerpoint/2010/main" val="3984968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984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…and FDR (or precision)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equal across 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374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Incompatibility Between Fairness Metrics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43C45-3F30-A24D-90FA-6971987C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00" y="1533357"/>
            <a:ext cx="7708900" cy="1168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AA1E7-3C45-B447-A6B2-5A1324BE9C45}"/>
              </a:ext>
            </a:extLst>
          </p:cNvPr>
          <p:cNvCxnSpPr>
            <a:cxnSpLocks/>
          </p:cNvCxnSpPr>
          <p:nvPr/>
        </p:nvCxnSpPr>
        <p:spPr>
          <a:xfrm flipV="1">
            <a:off x="4295274" y="2701757"/>
            <a:ext cx="505326" cy="7272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484C74-1354-1C48-A1AF-FFDCE22B75EB}"/>
              </a:ext>
            </a:extLst>
          </p:cNvPr>
          <p:cNvSpPr txBox="1"/>
          <p:nvPr/>
        </p:nvSpPr>
        <p:spPr>
          <a:xfrm>
            <a:off x="3431896" y="3429000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prevalence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unequal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5D795-02D9-EB45-A2D5-B88AD36B73B7}"/>
              </a:ext>
            </a:extLst>
          </p:cNvPr>
          <p:cNvCxnSpPr>
            <a:cxnSpLocks/>
          </p:cNvCxnSpPr>
          <p:nvPr/>
        </p:nvCxnSpPr>
        <p:spPr>
          <a:xfrm flipH="1" flipV="1">
            <a:off x="6854374" y="2610853"/>
            <a:ext cx="579260" cy="9452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890373-5ADA-EC4E-9595-F2CCD41AF412}"/>
              </a:ext>
            </a:extLst>
          </p:cNvPr>
          <p:cNvSpPr txBox="1"/>
          <p:nvPr/>
        </p:nvSpPr>
        <p:spPr>
          <a:xfrm>
            <a:off x="6570256" y="3556079"/>
            <a:ext cx="3693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…and FDR (or precision)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equal across groups...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41A2-F851-9E43-BF4D-6DDC4EACEFF6}"/>
              </a:ext>
            </a:extLst>
          </p:cNvPr>
          <p:cNvSpPr txBox="1"/>
          <p:nvPr/>
        </p:nvSpPr>
        <p:spPr>
          <a:xfrm>
            <a:off x="1318039" y="5176940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…then either FPR or FNR can be equal across groups,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not both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333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0C1A7-6096-A447-ACCD-9B0C6625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50" y="1201821"/>
            <a:ext cx="812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3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So… what does this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7553F-2101-9C44-9C8A-C6082AB6FAFD}"/>
              </a:ext>
            </a:extLst>
          </p:cNvPr>
          <p:cNvSpPr txBox="1"/>
          <p:nvPr/>
        </p:nvSpPr>
        <p:spPr>
          <a:xfrm>
            <a:off x="415600" y="1504282"/>
            <a:ext cx="11360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Unfortunately, we </a:t>
            </a:r>
            <a:r>
              <a:rPr lang="en-US" sz="3600" u="sng" dirty="0"/>
              <a:t>can’t</a:t>
            </a:r>
            <a:r>
              <a:rPr lang="en-US" sz="3600" b="1" dirty="0"/>
              <a:t> </a:t>
            </a:r>
            <a:r>
              <a:rPr lang="en-US" sz="3600" dirty="0"/>
              <a:t>ensure parity across all metrics at the same time…</a:t>
            </a:r>
          </a:p>
          <a:p>
            <a:endParaRPr lang="en-US" sz="3600" dirty="0"/>
          </a:p>
          <a:p>
            <a:r>
              <a:rPr lang="en-US" sz="3600" dirty="0"/>
              <a:t>But this also </a:t>
            </a:r>
            <a:r>
              <a:rPr lang="en-US" sz="3600" u="sng" dirty="0"/>
              <a:t>doesn’t</a:t>
            </a:r>
            <a:r>
              <a:rPr lang="en-US" sz="3600" dirty="0"/>
              <a:t> mean fairness is unachievable or we shouldn’t bother.</a:t>
            </a:r>
          </a:p>
          <a:p>
            <a:endParaRPr lang="en-US" sz="3600" dirty="0"/>
          </a:p>
          <a:p>
            <a:r>
              <a:rPr lang="en-US" sz="3600" dirty="0"/>
              <a:t>Instead, it means we have to </a:t>
            </a:r>
            <a:r>
              <a:rPr lang="en-US" sz="3600" b="1" dirty="0"/>
              <a:t>carefully consider</a:t>
            </a:r>
            <a:r>
              <a:rPr lang="en-US" sz="3600" dirty="0"/>
              <a:t> </a:t>
            </a:r>
            <a:r>
              <a:rPr lang="en-US" sz="3600" b="1" dirty="0"/>
              <a:t>and</a:t>
            </a:r>
            <a:r>
              <a:rPr lang="en-US" sz="3600" dirty="0"/>
              <a:t> </a:t>
            </a:r>
            <a:r>
              <a:rPr lang="en-US" sz="3600" b="1" dirty="0"/>
              <a:t>choose</a:t>
            </a:r>
            <a:r>
              <a:rPr lang="en-US" sz="3600" dirty="0"/>
              <a:t> the appropriate fairness metrics for our context</a:t>
            </a:r>
          </a:p>
        </p:txBody>
      </p:sp>
    </p:spTree>
    <p:extLst>
      <p:ext uri="{BB962C8B-B14F-4D97-AF65-F5344CB8AC3E}">
        <p14:creationId xmlns:p14="http://schemas.microsoft.com/office/powerpoint/2010/main" val="2199182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1F695-5969-6448-B838-B87ECE6C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99" cy="6408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41110-E6E8-B44D-7D8E-5800E5E1F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1" y="21963"/>
            <a:ext cx="11148232" cy="63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Is the fairness tree “the answer”?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No… but it’s intended as a starting point to help guide a conversation between ML experts, policy makers, and those affected by the decisions.</a:t>
            </a:r>
          </a:p>
          <a:p>
            <a:pPr marL="7620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Ultimately, the choice of fairness metric(s) is highly dependent on context and stakeholder values.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8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3224587" y="2534144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92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84653-EAD6-3B46-AAA3-98525CBB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pkNnU28wfLkoNUWnKRu25Y346Dsame_Jjorg2jyA8r5QBw_hck34YExzFNkQxG6Q4OX0YLszs5yE42tJNgEsfr-4vTAn8ER54v875sMskyrI-W8ixufzfRemPjcDfob5uB_Am2HGyEE">
            <a:extLst>
              <a:ext uri="{FF2B5EF4-FFF2-40B4-BE49-F238E27FC236}">
                <a16:creationId xmlns:a16="http://schemas.microsoft.com/office/drawing/2014/main" id="{F6EC353E-DCA9-DE46-8E40-1A049E68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344" y="-43542"/>
            <a:ext cx="10083800" cy="645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3DC2C-81E6-8F45-B629-FCC304CB907C}"/>
              </a:ext>
            </a:extLst>
          </p:cNvPr>
          <p:cNvSpPr txBox="1"/>
          <p:nvPr/>
        </p:nvSpPr>
        <p:spPr>
          <a:xfrm>
            <a:off x="2850244" y="0"/>
            <a:ext cx="6096000" cy="7487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Aequitas: Bias Audit Tool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http://datasciencepublicpolicy.org/aequitas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E10DF-78FD-1D3B-EBB2-1DB5313A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49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53D70A-22B9-7946-A4B4-ED3E9790D5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871" y="1069676"/>
          <a:ext cx="11862487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9F9CBE2-D0EE-5F4A-9ABE-6BB040BA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</a:rPr>
              <a:t>Diagnosing the root causes of bias in AI/ML Systems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BFAF30-B40E-434C-97D6-D1C2ACF9FC8F}"/>
              </a:ext>
            </a:extLst>
          </p:cNvPr>
          <p:cNvSpPr/>
          <p:nvPr/>
        </p:nvSpPr>
        <p:spPr>
          <a:xfrm>
            <a:off x="5036997" y="4128946"/>
            <a:ext cx="2703219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System Developers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Complexity or flaws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Design Choices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7355B-1F41-494D-830A-1E65CBE8827C}"/>
              </a:ext>
            </a:extLst>
          </p:cNvPr>
          <p:cNvSpPr/>
          <p:nvPr/>
        </p:nvSpPr>
        <p:spPr>
          <a:xfrm>
            <a:off x="1794059" y="4128945"/>
            <a:ext cx="3440733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Sample Bias</a:t>
            </a:r>
          </a:p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Measurement Bias</a:t>
            </a:r>
          </a:p>
          <a:p>
            <a:pPr marL="609569" marR="0" lvl="1" indent="0" algn="l" defTabSz="45717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Label Bias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EB38C-C5E8-734E-A884-0F228CEE0751}"/>
              </a:ext>
            </a:extLst>
          </p:cNvPr>
          <p:cNvSpPr txBox="1"/>
          <p:nvPr/>
        </p:nvSpPr>
        <p:spPr>
          <a:xfrm>
            <a:off x="516238" y="2018529"/>
            <a:ext cx="1115952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Bias and disparity (in outcomes) can come from any of these four components</a:t>
            </a:r>
          </a:p>
        </p:txBody>
      </p:sp>
    </p:spTree>
    <p:extLst>
      <p:ext uri="{BB962C8B-B14F-4D97-AF65-F5344CB8AC3E}">
        <p14:creationId xmlns:p14="http://schemas.microsoft.com/office/powerpoint/2010/main" val="34813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62EF61-F651-3C43-BEED-805480128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0CB942-B6B0-284F-94EE-DAA36E874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DE5F47-6F09-D644-B951-7ECCCE199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1B3B9C-94DD-7049-8278-CBDCBD9310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EF44C5-252B-0A4C-A30C-84CCF917CB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EB2EAF-2685-2145-B9F3-CD0B1D45E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4D51E8-C9B9-9A4E-8104-8412D5416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29801-4FFE-E148-B2C2-F3ED5401E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4D8B31-373B-B045-80B9-309C115BB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2" grpId="0"/>
      <p:bldP spid="5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Bias can be introduced in every step of the ML pipeline </a:t>
            </a:r>
            <a:endParaRPr sz="3200" dirty="0"/>
          </a:p>
        </p:txBody>
      </p:sp>
      <p:grpSp>
        <p:nvGrpSpPr>
          <p:cNvPr id="725" name="Google Shape;725;p91"/>
          <p:cNvGrpSpPr/>
          <p:nvPr/>
        </p:nvGrpSpPr>
        <p:grpSpPr>
          <a:xfrm>
            <a:off x="412380" y="2548781"/>
            <a:ext cx="11224077" cy="2629056"/>
            <a:chOff x="4464" y="675209"/>
            <a:chExt cx="9135169" cy="2214501"/>
          </a:xfrm>
        </p:grpSpPr>
        <p:sp>
          <p:nvSpPr>
            <p:cNvPr id="726" name="Google Shape;726;p91"/>
            <p:cNvSpPr/>
            <p:nvPr/>
          </p:nvSpPr>
          <p:spPr>
            <a:xfrm>
              <a:off x="4464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7" name="Google Shape;727;p91"/>
            <p:cNvSpPr txBox="1"/>
            <p:nvPr/>
          </p:nvSpPr>
          <p:spPr>
            <a:xfrm>
              <a:off x="28787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Get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1510367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9" name="Google Shape;729;p91"/>
            <p:cNvSpPr txBox="1"/>
            <p:nvPr/>
          </p:nvSpPr>
          <p:spPr>
            <a:xfrm>
              <a:off x="1510367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91"/>
            <p:cNvSpPr/>
            <p:nvPr/>
          </p:nvSpPr>
          <p:spPr>
            <a:xfrm>
              <a:off x="1942207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1" name="Google Shape;731;p91"/>
            <p:cNvSpPr txBox="1"/>
            <p:nvPr/>
          </p:nvSpPr>
          <p:spPr>
            <a:xfrm>
              <a:off x="1966530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Store and Link Data</a:t>
              </a:r>
              <a:endParaRPr kumimoji="0" sz="21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3448109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3" name="Google Shape;733;p91"/>
            <p:cNvSpPr txBox="1"/>
            <p:nvPr/>
          </p:nvSpPr>
          <p:spPr>
            <a:xfrm>
              <a:off x="3448109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1"/>
            <p:cNvSpPr/>
            <p:nvPr/>
          </p:nvSpPr>
          <p:spPr>
            <a:xfrm>
              <a:off x="3879949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5" name="Google Shape;735;p91"/>
            <p:cNvSpPr txBox="1"/>
            <p:nvPr/>
          </p:nvSpPr>
          <p:spPr>
            <a:xfrm>
              <a:off x="3904272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Process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385851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7" name="Google Shape;737;p91"/>
            <p:cNvSpPr txBox="1"/>
            <p:nvPr/>
          </p:nvSpPr>
          <p:spPr>
            <a:xfrm>
              <a:off x="5385851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817691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9" name="Google Shape;739;p91"/>
            <p:cNvSpPr txBox="1"/>
            <p:nvPr/>
          </p:nvSpPr>
          <p:spPr>
            <a:xfrm>
              <a:off x="5842014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Explore Data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7323593" y="91881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1" name="Google Shape;741;p91"/>
            <p:cNvSpPr txBox="1"/>
            <p:nvPr/>
          </p:nvSpPr>
          <p:spPr>
            <a:xfrm>
              <a:off x="7323593" y="987462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7755433" y="675209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7779756" y="699532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Modeling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4" name="Google Shape;744;p91"/>
            <p:cNvSpPr/>
            <p:nvPr/>
          </p:nvSpPr>
          <p:spPr>
            <a:xfrm rot="5400000">
              <a:off x="8300812" y="1602571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5" name="Google Shape;745;p91"/>
            <p:cNvSpPr txBox="1"/>
            <p:nvPr/>
          </p:nvSpPr>
          <p:spPr>
            <a:xfrm>
              <a:off x="8344507" y="1627471"/>
              <a:ext cx="206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1"/>
            <p:cNvSpPr/>
            <p:nvPr/>
          </p:nvSpPr>
          <p:spPr>
            <a:xfrm>
              <a:off x="7755433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7" name="Google Shape;747;p91"/>
            <p:cNvSpPr txBox="1"/>
            <p:nvPr/>
          </p:nvSpPr>
          <p:spPr>
            <a:xfrm>
              <a:off x="7779756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8" name="Google Shape;748;p91"/>
            <p:cNvSpPr/>
            <p:nvPr/>
          </p:nvSpPr>
          <p:spPr>
            <a:xfrm rot="10800000">
              <a:off x="7340232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D03F3B"/>
                </a:gs>
                <a:gs pos="100000">
                  <a:srgbClr val="FF9995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9" name="Google Shape;749;p91"/>
            <p:cNvSpPr txBox="1"/>
            <p:nvPr/>
          </p:nvSpPr>
          <p:spPr>
            <a:xfrm>
              <a:off x="7428232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050"/>
                <a:buFontTx/>
                <a:buNone/>
                <a:tabLst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1"/>
            <p:cNvSpPr/>
            <p:nvPr/>
          </p:nvSpPr>
          <p:spPr>
            <a:xfrm>
              <a:off x="5817691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1" name="Google Shape;751;p91"/>
            <p:cNvSpPr txBox="1"/>
            <p:nvPr/>
          </p:nvSpPr>
          <p:spPr>
            <a:xfrm>
              <a:off x="5842014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Evaluate &amp; Select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2" name="Google Shape;752;p91"/>
            <p:cNvSpPr/>
            <p:nvPr/>
          </p:nvSpPr>
          <p:spPr>
            <a:xfrm rot="10800000">
              <a:off x="5402489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0C94A"/>
                </a:gs>
                <a:gs pos="100000">
                  <a:srgbClr val="DBFF9C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3" name="Google Shape;753;p91"/>
            <p:cNvSpPr txBox="1"/>
            <p:nvPr/>
          </p:nvSpPr>
          <p:spPr>
            <a:xfrm>
              <a:off x="5490489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1"/>
            <p:cNvSpPr/>
            <p:nvPr/>
          </p:nvSpPr>
          <p:spPr>
            <a:xfrm>
              <a:off x="3879949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5" name="Google Shape;755;p91"/>
            <p:cNvSpPr txBox="1"/>
            <p:nvPr/>
          </p:nvSpPr>
          <p:spPr>
            <a:xfrm>
              <a:off x="3904272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Deploy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6" name="Google Shape;756;p91"/>
            <p:cNvSpPr/>
            <p:nvPr/>
          </p:nvSpPr>
          <p:spPr>
            <a:xfrm rot="10800000">
              <a:off x="3464747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7" name="Google Shape;757;p91"/>
            <p:cNvSpPr txBox="1"/>
            <p:nvPr/>
          </p:nvSpPr>
          <p:spPr>
            <a:xfrm>
              <a:off x="3552747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1"/>
            <p:cNvSpPr/>
            <p:nvPr/>
          </p:nvSpPr>
          <p:spPr>
            <a:xfrm>
              <a:off x="1942207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9" name="Google Shape;759;p91"/>
            <p:cNvSpPr txBox="1"/>
            <p:nvPr/>
          </p:nvSpPr>
          <p:spPr>
            <a:xfrm>
              <a:off x="1966530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267" tIns="81267" rIns="81267" bIns="81267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600"/>
                <a:buFontTx/>
                <a:buNone/>
                <a:tabLst/>
                <a:defRPr/>
              </a:pPr>
              <a:r>
                <a:rPr kumimoji="0" lang="en" sz="2133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Maintain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Google Shape;760;p91"/>
            <p:cNvSpPr/>
            <p:nvPr/>
          </p:nvSpPr>
          <p:spPr>
            <a:xfrm rot="10800000">
              <a:off x="1527005" y="2302969"/>
              <a:ext cx="293400" cy="34320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36B7D7"/>
                </a:gs>
                <a:gs pos="100000">
                  <a:srgbClr val="90EFFF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Google Shape;761;p91"/>
            <p:cNvSpPr txBox="1"/>
            <p:nvPr/>
          </p:nvSpPr>
          <p:spPr>
            <a:xfrm>
              <a:off x="1615005" y="2371563"/>
              <a:ext cx="2055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700"/>
                <a:buFontTx/>
                <a:buNone/>
                <a:tabLst/>
                <a:defRPr/>
              </a:pPr>
              <a:endParaRPr kumimoji="0" sz="933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1"/>
            <p:cNvSpPr/>
            <p:nvPr/>
          </p:nvSpPr>
          <p:spPr>
            <a:xfrm>
              <a:off x="4464" y="2059310"/>
              <a:ext cx="1384200" cy="8304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FF9228"/>
                </a:gs>
                <a:gs pos="100000">
                  <a:srgbClr val="FFB771"/>
                </a:gs>
              </a:gsLst>
              <a:lin ang="16200038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3" name="Google Shape;763;p91"/>
            <p:cNvSpPr txBox="1"/>
            <p:nvPr/>
          </p:nvSpPr>
          <p:spPr>
            <a:xfrm>
              <a:off x="28787" y="2083633"/>
              <a:ext cx="13356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100" tIns="71100" rIns="71100" bIns="711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ts val="1400"/>
                <a:buFontTx/>
                <a:buNone/>
                <a:tabLst/>
                <a:defRPr/>
              </a:pPr>
              <a:r>
                <a:rPr kumimoji="0" lang="en" sz="1867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Communicate</a:t>
              </a:r>
              <a:endParaRPr kumimoji="0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903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C0D54-0B18-6E49-BE26-E4BF7A51BAF3}"/>
              </a:ext>
            </a:extLst>
          </p:cNvPr>
          <p:cNvGraphicFramePr/>
          <p:nvPr/>
        </p:nvGraphicFramePr>
        <p:xfrm>
          <a:off x="0" y="859537"/>
          <a:ext cx="12192000" cy="530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0199F36-82BD-C781-CC20-68279DC2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focus should not just on making the ML model fair but rather on </a:t>
            </a:r>
            <a:r>
              <a:rPr lang="en-US" b="1" dirty="0">
                <a:solidFill>
                  <a:schemeClr val="bg1"/>
                </a:solidFill>
              </a:rPr>
              <a:t>making the overall system and outcomes fair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5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ML Fairness Workflow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CD6B6D-3942-8B47-AFCC-30F7DAA5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3875"/>
            <a:ext cx="12192000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344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fontAlgn="base"/>
            <a:r>
              <a:rPr lang="en-US" dirty="0"/>
              <a:t>Fix the world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Pre-Processing: Fix the input data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dirty="0"/>
              <a:t>Remove sensitive attributes (and correlated ones)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Resample and/or reweight protected groups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In-Processing: Optimize for fairness in model training</a:t>
            </a:r>
            <a:br>
              <a:rPr lang="en-US" dirty="0"/>
            </a:br>
            <a:endParaRPr lang="en-US" sz="2000" dirty="0"/>
          </a:p>
          <a:p>
            <a:pPr fontAlgn="base"/>
            <a:r>
              <a:rPr lang="en-US" dirty="0"/>
              <a:t>Post-Processing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Choose fair models during model selection</a:t>
            </a:r>
          </a:p>
          <a:p>
            <a:pPr lvl="1" fontAlgn="base">
              <a:spcBef>
                <a:spcPts val="0"/>
              </a:spcBef>
            </a:pPr>
            <a:r>
              <a:rPr lang="en-US" dirty="0"/>
              <a:t>Post-hoc adjustments to ‘de-</a:t>
            </a:r>
            <a:r>
              <a:rPr lang="en-US" dirty="0" err="1"/>
              <a:t>bias’</a:t>
            </a:r>
            <a:r>
              <a:rPr lang="en-US" dirty="0"/>
              <a:t> model scores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843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reduce bias in ML models?</a:t>
            </a:r>
            <a:endParaRPr lang="en-US" sz="3733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672BB76-6F32-384E-A25D-895C6C3D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06" y="1044178"/>
            <a:ext cx="8281988" cy="57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49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Best Approach?</a:t>
            </a:r>
            <a:endParaRPr lang="en-US" sz="3733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5AEB1E1-9B23-EF48-B549-ED51B522A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</p:spPr>
        <p:txBody>
          <a:bodyPr/>
          <a:lstStyle/>
          <a:p>
            <a:pPr marL="76200" indent="0" fontAlgn="base">
              <a:buNone/>
            </a:pPr>
            <a:endParaRPr lang="en-US" sz="3600" dirty="0"/>
          </a:p>
          <a:p>
            <a:pPr marL="76200" indent="0" fontAlgn="base">
              <a:buNone/>
            </a:pPr>
            <a:endParaRPr lang="en-US" sz="3600" dirty="0"/>
          </a:p>
          <a:p>
            <a:pPr marL="76200" indent="0" fontAlgn="base">
              <a:buNone/>
            </a:pPr>
            <a:r>
              <a:rPr lang="en-US" sz="3600" dirty="0"/>
              <a:t>We’ll explore this question in the next class…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5D3B-EB08-4B4C-8C04-9797DEF5AD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131" y="1529598"/>
            <a:ext cx="11361737" cy="3234907"/>
          </a:xfrm>
        </p:spPr>
        <p:txBody>
          <a:bodyPr/>
          <a:lstStyle/>
          <a:p>
            <a:pPr algn="ctr"/>
            <a:r>
              <a:rPr lang="en-US" sz="5867" dirty="0">
                <a:solidFill>
                  <a:schemeClr val="tx1"/>
                </a:solidFill>
              </a:rPr>
              <a:t>We know data and ML can help improve society but we have to do it responsibly and ethically</a:t>
            </a:r>
          </a:p>
        </p:txBody>
      </p:sp>
    </p:spTree>
    <p:extLst>
      <p:ext uri="{BB962C8B-B14F-4D97-AF65-F5344CB8AC3E}">
        <p14:creationId xmlns:p14="http://schemas.microsoft.com/office/powerpoint/2010/main" val="3590549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122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063774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further to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accurate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1711755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/>
          <p:nvPr/>
        </p:nvCxnSpPr>
        <p:spPr>
          <a:xfrm flipH="1">
            <a:off x="7255823" y="2327564"/>
            <a:ext cx="1520042" cy="7600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1877158"/>
            <a:ext cx="33805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point is a different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specification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further to the right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accurate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closer to 1 on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y-axis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 fair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117417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66463" y="3645725"/>
            <a:ext cx="1009402" cy="5041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396480"/>
            <a:ext cx="319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“Best” model just based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top k 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</p:spTree>
    <p:extLst>
      <p:ext uri="{BB962C8B-B14F-4D97-AF65-F5344CB8AC3E}">
        <p14:creationId xmlns:p14="http://schemas.microsoft.com/office/powerpoint/2010/main" val="3463463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 flipV="1">
            <a:off x="7471461" y="4874821"/>
            <a:ext cx="1304404" cy="1562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4800198"/>
            <a:ext cx="206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Pareto Frontier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979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Trade-Offs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75865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hope: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Fairness-improving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 can expand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frontier by adding 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Precision@k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338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Motivating Case Studies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60161" y="1536633"/>
            <a:ext cx="12079704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Assessing damage from natural disasters via social media</a:t>
            </a:r>
          </a:p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Bank loan denial decisions based on default risk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Prioritizing housing inspections based on risk of lead poisoning </a:t>
            </a:r>
          </a:p>
        </p:txBody>
      </p:sp>
    </p:spTree>
    <p:extLst>
      <p:ext uri="{BB962C8B-B14F-4D97-AF65-F5344CB8AC3E}">
        <p14:creationId xmlns:p14="http://schemas.microsoft.com/office/powerpoint/2010/main" val="41615535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05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and Social Principles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Choices about fairness and equity are </a:t>
            </a:r>
            <a:r>
              <a:rPr lang="en-US" sz="2800" i="1" dirty="0">
                <a:solidFill>
                  <a:schemeClr val="tx1"/>
                </a:solidFill>
              </a:rPr>
              <a:t>implicit</a:t>
            </a:r>
            <a:r>
              <a:rPr lang="en-US" sz="2800" dirty="0">
                <a:solidFill>
                  <a:schemeClr val="tx1"/>
                </a:solidFill>
              </a:rPr>
              <a:t> in any decision process but being made </a:t>
            </a:r>
            <a:r>
              <a:rPr lang="en-US" sz="2800" i="1" dirty="0">
                <a:solidFill>
                  <a:schemeClr val="tx1"/>
                </a:solidFill>
              </a:rPr>
              <a:t>explicit</a:t>
            </a:r>
            <a:r>
              <a:rPr lang="en-US" sz="2800" dirty="0">
                <a:solidFill>
                  <a:schemeClr val="tx1"/>
                </a:solidFill>
              </a:rPr>
              <a:t> by the growing use of algorithmic decision support.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What implicit choices about fairness are encoded when we say…</a:t>
            </a:r>
          </a:p>
          <a:p>
            <a:r>
              <a:rPr lang="en-US" sz="2800" dirty="0">
                <a:solidFill>
                  <a:schemeClr val="tx1"/>
                </a:solidFill>
              </a:rPr>
              <a:t>Beyond a reasonable doubt? (e.g., criminal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preponderance of evidence? (e.g., civil court)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Probable cause? (e.g., indictment by grand jury)</a:t>
            </a:r>
          </a:p>
          <a:p>
            <a:r>
              <a:rPr lang="en-US" sz="2800" dirty="0">
                <a:solidFill>
                  <a:schemeClr val="tx1"/>
                </a:solidFill>
              </a:rPr>
              <a:t>Innocent until proven guilty?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40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71934"/>
            <a:ext cx="11360700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Title VII of US Civil Rights Act – Job Discrimination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Treatment (intentional discrimination)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Disparate Impact (regardless of intention)</a:t>
            </a:r>
            <a:br>
              <a:rPr lang="en-US" sz="2700" dirty="0">
                <a:solidFill>
                  <a:schemeClr val="tx1"/>
                </a:solidFill>
              </a:rPr>
            </a:br>
            <a:endParaRPr lang="en-US" sz="27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14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Amendment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Equal Protection (under laws and government actions)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“Strict Scrutiny” Standard: compelling state interest, narrowly tailored, and least restrictive means</a:t>
            </a:r>
          </a:p>
        </p:txBody>
      </p:sp>
    </p:spTree>
    <p:extLst>
      <p:ext uri="{BB962C8B-B14F-4D97-AF65-F5344CB8AC3E}">
        <p14:creationId xmlns:p14="http://schemas.microsoft.com/office/powerpoint/2010/main" val="1217573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4294967295"/>
          </p:nvPr>
        </p:nvSpPr>
        <p:spPr>
          <a:xfrm>
            <a:off x="415925" y="1151731"/>
            <a:ext cx="11360150" cy="4554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We need to be ok with not having answers but raising more questions that can be empirically informed</a:t>
            </a:r>
          </a:p>
        </p:txBody>
      </p:sp>
    </p:spTree>
    <p:extLst>
      <p:ext uri="{BB962C8B-B14F-4D97-AF65-F5344CB8AC3E}">
        <p14:creationId xmlns:p14="http://schemas.microsoft.com/office/powerpoint/2010/main" val="2155548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BD07C-269D-C246-AB62-D5E66F4D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03" y="1580875"/>
            <a:ext cx="9446794" cy="45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2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</p:txBody>
      </p:sp>
    </p:spTree>
    <p:extLst>
      <p:ext uri="{BB962C8B-B14F-4D97-AF65-F5344CB8AC3E}">
        <p14:creationId xmlns:p14="http://schemas.microsoft.com/office/powerpoint/2010/main" val="3929225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What Challenges Does Huq Identify Applying Current Legal Standards to Algorithmic Decision Making?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Expanded scale and reach of state power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Durability of errors – need for special skills to update/fix problems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What does “discriminatory intent” mean in this context?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Unclear how to apply “</a:t>
            </a:r>
            <a:r>
              <a:rPr lang="en-US" sz="2700" dirty="0" err="1">
                <a:solidFill>
                  <a:schemeClr val="tx1"/>
                </a:solidFill>
              </a:rPr>
              <a:t>anticlassification</a:t>
            </a:r>
            <a:r>
              <a:rPr lang="en-US" sz="2700" dirty="0">
                <a:solidFill>
                  <a:schemeClr val="tx1"/>
                </a:solidFill>
              </a:rPr>
              <a:t>” standard of equal protection</a:t>
            </a:r>
          </a:p>
        </p:txBody>
      </p:sp>
    </p:spTree>
    <p:extLst>
      <p:ext uri="{BB962C8B-B14F-4D97-AF65-F5344CB8AC3E}">
        <p14:creationId xmlns:p14="http://schemas.microsoft.com/office/powerpoint/2010/main" val="3303198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Difficulties with Equal Protection’s “</a:t>
            </a:r>
            <a:r>
              <a:rPr lang="en-US" sz="3200" dirty="0" err="1">
                <a:solidFill>
                  <a:schemeClr val="tx1"/>
                </a:solidFill>
              </a:rPr>
              <a:t>Anticlassification</a:t>
            </a:r>
            <a:r>
              <a:rPr lang="en-US" sz="3200" dirty="0">
                <a:solidFill>
                  <a:schemeClr val="tx1"/>
                </a:solidFill>
              </a:rPr>
              <a:t>” Standard: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Simply omitting race as a feature doesn’t ensure an algorithm is “colorblind” – too much correlated information in other features</a:t>
            </a:r>
          </a:p>
          <a:p>
            <a:pPr lvl="1"/>
            <a:r>
              <a:rPr lang="en-US" sz="2700" dirty="0">
                <a:solidFill>
                  <a:schemeClr val="tx1"/>
                </a:solidFill>
              </a:rPr>
              <a:t>Accounting for race may in fact be needed to decrease disparities</a:t>
            </a:r>
          </a:p>
        </p:txBody>
      </p:sp>
    </p:spTree>
    <p:extLst>
      <p:ext uri="{BB962C8B-B14F-4D97-AF65-F5344CB8AC3E}">
        <p14:creationId xmlns:p14="http://schemas.microsoft.com/office/powerpoint/2010/main" val="177360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</p:spTree>
    <p:extLst>
      <p:ext uri="{BB962C8B-B14F-4D97-AF65-F5344CB8AC3E}">
        <p14:creationId xmlns:p14="http://schemas.microsoft.com/office/powerpoint/2010/main" val="177265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40687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Race-Blind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75%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98455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CD194B-0AAA-634E-8194-462CA3D108DE}"/>
              </a:ext>
            </a:extLst>
          </p:cNvPr>
          <p:cNvGraphicFramePr>
            <a:graphicFrameLocks noGrp="1"/>
          </p:cNvGraphicFramePr>
          <p:nvPr/>
        </p:nvGraphicFramePr>
        <p:xfrm>
          <a:off x="512496" y="2249906"/>
          <a:ext cx="7389090" cy="3140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030">
                  <a:extLst>
                    <a:ext uri="{9D8B030D-6E8A-4147-A177-3AD203B41FA5}">
                      <a16:colId xmlns:a16="http://schemas.microsoft.com/office/drawing/2014/main" val="1026844959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1107694320"/>
                    </a:ext>
                  </a:extLst>
                </a:gridCol>
                <a:gridCol w="2463030">
                  <a:extLst>
                    <a:ext uri="{9D8B030D-6E8A-4147-A177-3AD203B41FA5}">
                      <a16:colId xmlns:a16="http://schemas.microsoft.com/office/drawing/2014/main" val="801628876"/>
                    </a:ext>
                  </a:extLst>
                </a:gridCol>
              </a:tblGrid>
              <a:tr h="104674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Black</a:t>
                      </a:r>
                    </a:p>
                    <a:p>
                      <a:pPr algn="ctr"/>
                      <a:r>
                        <a:rPr lang="en-US" sz="2400" b="1" dirty="0"/>
                        <a:t>(25%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White</a:t>
                      </a:r>
                    </a:p>
                    <a:p>
                      <a:pPr algn="ctr"/>
                      <a:r>
                        <a:rPr lang="en-US" sz="2400" b="1" dirty="0"/>
                        <a:t>(75% of Pop.)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53859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Baseball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49613"/>
                  </a:ext>
                </a:extLst>
              </a:tr>
              <a:tr h="1046748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 Cap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2%</a:t>
                      </a:r>
                    </a:p>
                  </a:txBody>
                  <a:tcPr marL="83127" marR="831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5059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F0520B-093C-F049-B413-B447F0861DE0}"/>
              </a:ext>
            </a:extLst>
          </p:cNvPr>
          <p:cNvSpPr txBox="1"/>
          <p:nvPr/>
        </p:nvSpPr>
        <p:spPr>
          <a:xfrm>
            <a:off x="512495" y="1726686"/>
            <a:ext cx="3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Drug Possession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3DEE3-018F-6848-86C6-3F456F8E507F}"/>
              </a:ext>
            </a:extLst>
          </p:cNvPr>
          <p:cNvSpPr txBox="1"/>
          <p:nvPr/>
        </p:nvSpPr>
        <p:spPr>
          <a:xfrm>
            <a:off x="8123257" y="2274838"/>
            <a:ext cx="3709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Race-Aware Policy: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100% Precision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Needless Searches </a:t>
            </a:r>
            <a:br>
              <a:rPr lang="en-US" sz="2400" dirty="0"/>
            </a:br>
            <a:r>
              <a:rPr lang="en-US" sz="2400" dirty="0"/>
              <a:t>of Minorities</a:t>
            </a:r>
          </a:p>
        </p:txBody>
      </p:sp>
    </p:spTree>
    <p:extLst>
      <p:ext uri="{BB962C8B-B14F-4D97-AF65-F5344CB8AC3E}">
        <p14:creationId xmlns:p14="http://schemas.microsoft.com/office/powerpoint/2010/main" val="3212970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897" y="1548665"/>
            <a:ext cx="11664105" cy="4555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does Huq suggest modifying our criteria for assessing discrimination in this new context?</a:t>
            </a:r>
          </a:p>
        </p:txBody>
      </p:sp>
    </p:spTree>
    <p:extLst>
      <p:ext uri="{BB962C8B-B14F-4D97-AF65-F5344CB8AC3E}">
        <p14:creationId xmlns:p14="http://schemas.microsoft.com/office/powerpoint/2010/main" val="1590816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Legal Perspectives and Challenges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sz="3200" i="1" dirty="0">
                <a:solidFill>
                  <a:schemeClr val="tx1"/>
                </a:solidFill>
              </a:rPr>
              <a:t>“Rather than asking about abstract definitions of fairness, a criminal justice algorithm should be evaluated in terms of its long-term, dynamic effects on racial stratification… [and] focus on the net burden thereby placed on the racial minority.”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27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Three Concepts of Fairness in ML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2255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We’ve focused here on the concept of </a:t>
            </a:r>
            <a:r>
              <a:rPr lang="en-US" sz="3200" b="1" dirty="0">
                <a:solidFill>
                  <a:schemeClr val="tx1"/>
                </a:solidFill>
              </a:rPr>
              <a:t>group fairness</a:t>
            </a:r>
            <a:r>
              <a:rPr lang="en-US" sz="3200" dirty="0">
                <a:solidFill>
                  <a:schemeClr val="tx1"/>
                </a:solidFill>
              </a:rPr>
              <a:t> – balancing aggregate metrics across groups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Some also study the concept of </a:t>
            </a:r>
            <a:r>
              <a:rPr lang="en-US" sz="3200" b="1" dirty="0">
                <a:solidFill>
                  <a:schemeClr val="tx1"/>
                </a:solidFill>
              </a:rPr>
              <a:t>individual fairness</a:t>
            </a:r>
            <a:r>
              <a:rPr lang="en-US" sz="3200" dirty="0">
                <a:solidFill>
                  <a:schemeClr val="tx1"/>
                </a:solidFill>
              </a:rPr>
              <a:t> – that similar individuals should be treated similarly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An important related line of work concerns </a:t>
            </a:r>
            <a:r>
              <a:rPr lang="en-US" sz="3200" b="1" dirty="0">
                <a:solidFill>
                  <a:schemeClr val="tx1"/>
                </a:solidFill>
              </a:rPr>
              <a:t>counterfactual fairness</a:t>
            </a:r>
            <a:r>
              <a:rPr lang="en-US" sz="3200" dirty="0">
                <a:solidFill>
                  <a:schemeClr val="tx1"/>
                </a:solidFill>
              </a:rPr>
              <a:t> – how would your prediction if you were a member of a different group? </a:t>
            </a:r>
          </a:p>
        </p:txBody>
      </p:sp>
    </p:spTree>
    <p:extLst>
      <p:ext uri="{BB962C8B-B14F-4D97-AF65-F5344CB8AC3E}">
        <p14:creationId xmlns:p14="http://schemas.microsoft.com/office/powerpoint/2010/main" val="242490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347" y="86563"/>
            <a:ext cx="11643953" cy="763500"/>
          </a:xfrm>
        </p:spPr>
        <p:txBody>
          <a:bodyPr/>
          <a:lstStyle/>
          <a:p>
            <a:r>
              <a:rPr lang="en-US" sz="3800" dirty="0"/>
              <a:t>Our policies need to reflect our values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do we mean by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it ok to (reverse) discriminate against one group to reach equity?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our right to privacy matter more than our right to life? Or to healthcare?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Should we be allowed to use someone’s data just because it’s accessible to us?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Is predictive policing always bad?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43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Practical Challenges with Individual Fairness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700" cy="5346936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do you measure “similarity”? Over what distance metric and what features?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Individual fairness doesn’t guarantee group fairness (but also vice-versa)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In the light of existing or historical discrimination, the protected attribute / group membership might be an important measure of dissimilarity in itself</a:t>
            </a:r>
          </a:p>
        </p:txBody>
      </p:sp>
    </p:spTree>
    <p:extLst>
      <p:ext uri="{BB962C8B-B14F-4D97-AF65-F5344CB8AC3E}">
        <p14:creationId xmlns:p14="http://schemas.microsoft.com/office/powerpoint/2010/main" val="748519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200BDA-BAE3-FD43-BBD3-2545E03E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Where does this leave us?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D5CB3E-2BFC-CF4B-BC01-6E59BE146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399"/>
            <a:ext cx="11360700" cy="5285495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What can we do to understand bias and improve fairness of our systems?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Bias and equity audits</a:t>
            </a:r>
          </a:p>
          <a:p>
            <a:r>
              <a:rPr lang="en-US" sz="3200" dirty="0">
                <a:solidFill>
                  <a:schemeClr val="tx1"/>
                </a:solidFill>
              </a:rPr>
              <a:t>Try to fix the input data</a:t>
            </a:r>
          </a:p>
          <a:p>
            <a:r>
              <a:rPr lang="en-US" sz="3200" dirty="0">
                <a:solidFill>
                  <a:schemeClr val="tx1"/>
                </a:solidFill>
              </a:rPr>
              <a:t>Optimize for fairness in model training</a:t>
            </a:r>
          </a:p>
          <a:p>
            <a:r>
              <a:rPr lang="en-US" sz="3200" dirty="0">
                <a:solidFill>
                  <a:schemeClr val="tx1"/>
                </a:solidFill>
              </a:rPr>
              <a:t>Choose fair models during model selection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Post-hoc adjustments to de-bias model scores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Measure relative effectiveness of interventions across groups and develop better-tailored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5707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b="1" dirty="0"/>
              <a:t>This week:</a:t>
            </a:r>
            <a:endParaRPr lang="en-US" dirty="0"/>
          </a:p>
          <a:p>
            <a:r>
              <a:rPr lang="en-US" dirty="0"/>
              <a:t>Project check-ins on Wednesday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b="1" dirty="0"/>
              <a:t>Coming up next week:</a:t>
            </a:r>
          </a:p>
          <a:p>
            <a:r>
              <a:rPr lang="en-US" dirty="0"/>
              <a:t>Due Monday: update assignment </a:t>
            </a:r>
            <a:br>
              <a:rPr lang="en-US" dirty="0"/>
            </a:br>
            <a:r>
              <a:rPr lang="en-US" dirty="0"/>
              <a:t>(understanding your models)</a:t>
            </a:r>
          </a:p>
          <a:p>
            <a:r>
              <a:rPr lang="en-US" dirty="0"/>
              <a:t>Readings for Tuesday: algorithmic bias and fairness</a:t>
            </a:r>
          </a:p>
          <a:p>
            <a:r>
              <a:rPr lang="en-US" dirty="0"/>
              <a:t>No class/check-ins on Wednesday/Thursday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0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208B87-087C-704E-A59D-3B41A02A3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804123"/>
              </p:ext>
            </p:extLst>
          </p:nvPr>
        </p:nvGraphicFramePr>
        <p:xfrm>
          <a:off x="2033900" y="1069676"/>
          <a:ext cx="8124200" cy="5412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515E6D-2760-5548-B87C-48DFE86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69676"/>
          </a:xfrm>
        </p:spPr>
        <p:txBody>
          <a:bodyPr/>
          <a:lstStyle/>
          <a:p>
            <a:r>
              <a:rPr lang="en-US" sz="3200" dirty="0"/>
              <a:t>We need to think of &amp; include the perspectives of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53030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EE5C4-E0D3-B442-85BC-047C56D2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Rawls’s Theory of Justice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15D198E-D367-5B47-AC41-41FCF185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47873"/>
            <a:ext cx="11360700" cy="5234804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</a:rPr>
              <a:t>Why did we ask you to read a moral philosophy text?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Moral philosophy is much more about frameworks to help approach tough problems and balance competing obligations than clear-cut answers</a:t>
            </a:r>
          </a:p>
          <a:p>
            <a:pPr lvl="1"/>
            <a:r>
              <a:rPr lang="en-US" sz="2167" dirty="0">
                <a:solidFill>
                  <a:schemeClr val="tx1"/>
                </a:solidFill>
              </a:rPr>
              <a:t>Rawls is far from the only voice here and many other perspectives are well worth exploring: utilitarianism (Singer), deontology (Kant), Scanlon, Sen, etc.</a:t>
            </a:r>
          </a:p>
        </p:txBody>
      </p:sp>
    </p:spTree>
    <p:extLst>
      <p:ext uri="{BB962C8B-B14F-4D97-AF65-F5344CB8AC3E}">
        <p14:creationId xmlns:p14="http://schemas.microsoft.com/office/powerpoint/2010/main" val="2098698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ayid class uchica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aia-porto-ghani-2018" id="{82BABE80-AE8E-FF4E-85C0-B54C44AB8DF2}" vid="{E9C63820-0DC0-E74F-8230-5D2113CC26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2718</Words>
  <Application>Microsoft Macintosh PowerPoint</Application>
  <PresentationFormat>Widescreen</PresentationFormat>
  <Paragraphs>433</Paragraphs>
  <Slides>72</Slides>
  <Notes>8</Notes>
  <HiddenSlides>18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Simple Light</vt:lpstr>
      <vt:lpstr>rayid class uchicago</vt:lpstr>
      <vt:lpstr>Office Theme</vt:lpstr>
      <vt:lpstr>PowerPoint Presentation</vt:lpstr>
      <vt:lpstr>Reminders</vt:lpstr>
      <vt:lpstr>Plan for the week</vt:lpstr>
      <vt:lpstr>PowerPoint Presentation</vt:lpstr>
      <vt:lpstr>We know data and ML can help improve society but we have to do it responsibly and ethically</vt:lpstr>
      <vt:lpstr>PowerPoint Presentation</vt:lpstr>
      <vt:lpstr>Our policies need to reflect our values</vt:lpstr>
      <vt:lpstr>We need to think of &amp; include the perspectives of different groups</vt:lpstr>
      <vt:lpstr>Rawls’s Theory of Justice</vt:lpstr>
      <vt:lpstr>Rawls’s Theory of Justice</vt:lpstr>
      <vt:lpstr>Some questions we should be asking</vt:lpstr>
      <vt:lpstr>Some questions we should be asking</vt:lpstr>
      <vt:lpstr>PowerPoint Presentation</vt:lpstr>
      <vt:lpstr>Common misconceptions in the real world</vt:lpstr>
      <vt:lpstr>Equity Audit Framework</vt:lpstr>
      <vt:lpstr>(Re)thinking how we design AI systems</vt:lpstr>
      <vt:lpstr>Data and AI Ethics Issues</vt:lpstr>
      <vt:lpstr>Data and AI Ethics Issues</vt:lpstr>
      <vt:lpstr>The focus should not just be on making the ML model fair but rather on making the overall system and outcomes fair</vt:lpstr>
      <vt:lpstr>The focus should not just be on making the ML model fair but rather on making the overall system and outcomes fair</vt:lpstr>
      <vt:lpstr>What do we mean by “bias”? How can we define it?</vt:lpstr>
      <vt:lpstr>Many Bias Measures: How do we select what we design for?</vt:lpstr>
      <vt:lpstr>Many Bias Measures: How do we select what we care about?</vt:lpstr>
      <vt:lpstr>Why do we have to choose?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Incompatibility Between Fairness Metrics</vt:lpstr>
      <vt:lpstr>So… what does this mean?</vt:lpstr>
      <vt:lpstr>So… what does this mean?</vt:lpstr>
      <vt:lpstr>PowerPoint Presentation</vt:lpstr>
      <vt:lpstr>PowerPoint Presentation</vt:lpstr>
      <vt:lpstr>The focus should not just on making the ML model fair but rather on making the overall system and outcomes fair</vt:lpstr>
      <vt:lpstr>PowerPoint Presentation</vt:lpstr>
      <vt:lpstr>The focus should not just on making the ML model fair but rather on making the overall system and outcomes fair</vt:lpstr>
      <vt:lpstr>Diagnosing the root causes of bias in AI/ML Systems</vt:lpstr>
      <vt:lpstr>Bias can be introduced in every step of the ML pipeline </vt:lpstr>
      <vt:lpstr>The focus should not just on making the ML model fair but rather on making the overall system and outcomes fair</vt:lpstr>
      <vt:lpstr>ML Fairness Workflow</vt:lpstr>
      <vt:lpstr>How can we reduce bias in ML models?</vt:lpstr>
      <vt:lpstr>How can we reduce bias in ML models?</vt:lpstr>
      <vt:lpstr>What’s the Best Approach?</vt:lpstr>
      <vt:lpstr>Exploring Trade-Offs</vt:lpstr>
      <vt:lpstr>Exploring Trade-Offs</vt:lpstr>
      <vt:lpstr>Exploring Trade-Offs</vt:lpstr>
      <vt:lpstr>Exploring Trade-Offs</vt:lpstr>
      <vt:lpstr>Exploring Trade-Offs</vt:lpstr>
      <vt:lpstr>Exploring Trade-Offs</vt:lpstr>
      <vt:lpstr>Some Motivating Case Studies</vt:lpstr>
      <vt:lpstr>Legal and Social Principles</vt:lpstr>
      <vt:lpstr>Legal and Social Principles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Legal Perspectives and Challenges</vt:lpstr>
      <vt:lpstr>Three Concepts of Fairness in ML</vt:lpstr>
      <vt:lpstr>Practical Challenges with Individual Fairness</vt:lpstr>
      <vt:lpstr>Where does this leave us?</vt:lpstr>
      <vt:lpstr>Reminders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42</cp:revision>
  <dcterms:created xsi:type="dcterms:W3CDTF">2020-01-14T19:43:43Z</dcterms:created>
  <dcterms:modified xsi:type="dcterms:W3CDTF">2022-11-22T17:18:12Z</dcterms:modified>
</cp:coreProperties>
</file>